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2"/>
  </p:notesMasterIdLst>
  <p:sldIdLst>
    <p:sldId id="325" r:id="rId2"/>
    <p:sldId id="320" r:id="rId3"/>
    <p:sldId id="256" r:id="rId4"/>
    <p:sldId id="319" r:id="rId5"/>
    <p:sldId id="298" r:id="rId6"/>
    <p:sldId id="257" r:id="rId7"/>
    <p:sldId id="323" r:id="rId8"/>
    <p:sldId id="258" r:id="rId9"/>
    <p:sldId id="281" r:id="rId10"/>
    <p:sldId id="259" r:id="rId11"/>
    <p:sldId id="332" r:id="rId12"/>
    <p:sldId id="282" r:id="rId13"/>
    <p:sldId id="333" r:id="rId14"/>
    <p:sldId id="283" r:id="rId15"/>
    <p:sldId id="334" r:id="rId16"/>
    <p:sldId id="284" r:id="rId17"/>
    <p:sldId id="285" r:id="rId18"/>
    <p:sldId id="287" r:id="rId19"/>
    <p:sldId id="335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328" r:id="rId31"/>
    <p:sldId id="329" r:id="rId32"/>
    <p:sldId id="330" r:id="rId33"/>
    <p:sldId id="331" r:id="rId34"/>
    <p:sldId id="327" r:id="rId35"/>
    <p:sldId id="260" r:id="rId36"/>
    <p:sldId id="321" r:id="rId37"/>
    <p:sldId id="299" r:id="rId38"/>
    <p:sldId id="300" r:id="rId39"/>
    <p:sldId id="301" r:id="rId40"/>
    <p:sldId id="261" r:id="rId41"/>
    <p:sldId id="302" r:id="rId42"/>
    <p:sldId id="303" r:id="rId43"/>
    <p:sldId id="262" r:id="rId44"/>
    <p:sldId id="304" r:id="rId45"/>
    <p:sldId id="305" r:id="rId46"/>
    <p:sldId id="324" r:id="rId47"/>
    <p:sldId id="263" r:id="rId48"/>
    <p:sldId id="306" r:id="rId49"/>
    <p:sldId id="307" r:id="rId50"/>
    <p:sldId id="322" r:id="rId51"/>
    <p:sldId id="308" r:id="rId52"/>
    <p:sldId id="264" r:id="rId53"/>
    <p:sldId id="265" r:id="rId54"/>
    <p:sldId id="309" r:id="rId55"/>
    <p:sldId id="336" r:id="rId56"/>
    <p:sldId id="266" r:id="rId57"/>
    <p:sldId id="310" r:id="rId58"/>
    <p:sldId id="311" r:id="rId59"/>
    <p:sldId id="337" r:id="rId60"/>
    <p:sldId id="312" r:id="rId61"/>
    <p:sldId id="338" r:id="rId62"/>
    <p:sldId id="313" r:id="rId63"/>
    <p:sldId id="339" r:id="rId64"/>
    <p:sldId id="314" r:id="rId65"/>
    <p:sldId id="340" r:id="rId66"/>
    <p:sldId id="315" r:id="rId67"/>
    <p:sldId id="341" r:id="rId68"/>
    <p:sldId id="316" r:id="rId69"/>
    <p:sldId id="317" r:id="rId70"/>
    <p:sldId id="318" r:id="rId7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00"/>
    <a:srgbClr val="000000"/>
    <a:srgbClr val="DDD9C3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86179" autoAdjust="0"/>
  </p:normalViewPr>
  <p:slideViewPr>
    <p:cSldViewPr>
      <p:cViewPr varScale="1">
        <p:scale>
          <a:sx n="45" d="100"/>
          <a:sy n="45" d="100"/>
        </p:scale>
        <p:origin x="1397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067B1-F638-4B93-A9E2-9970B034C288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A4117-CACC-4021-9364-0DB560852E4A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13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A4117-CACC-4021-9364-0DB560852E4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24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A4117-CACC-4021-9364-0DB560852E4A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932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A4117-CACC-4021-9364-0DB560852E4A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633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A4117-CACC-4021-9364-0DB560852E4A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031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A4117-CACC-4021-9364-0DB560852E4A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073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A4117-CACC-4021-9364-0DB560852E4A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638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A4117-CACC-4021-9364-0DB560852E4A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835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A4117-CACC-4021-9364-0DB560852E4A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186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9491-2E9E-4841-9651-57BABD09A291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A9B6-5ABF-4751-BF3C-1A8E131385DF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9491-2E9E-4841-9651-57BABD09A291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A9B6-5ABF-4751-BF3C-1A8E131385DF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9491-2E9E-4841-9651-57BABD09A291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A9B6-5ABF-4751-BF3C-1A8E131385DF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9491-2E9E-4841-9651-57BABD09A291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A9B6-5ABF-4751-BF3C-1A8E131385DF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9491-2E9E-4841-9651-57BABD09A291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A9B6-5ABF-4751-BF3C-1A8E131385DF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9491-2E9E-4841-9651-57BABD09A291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A9B6-5ABF-4751-BF3C-1A8E131385DF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9491-2E9E-4841-9651-57BABD09A291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A9B6-5ABF-4751-BF3C-1A8E131385DF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9491-2E9E-4841-9651-57BABD09A291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A9B6-5ABF-4751-BF3C-1A8E131385DF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9491-2E9E-4841-9651-57BABD09A291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A9B6-5ABF-4751-BF3C-1A8E131385DF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9491-2E9E-4841-9651-57BABD09A291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A9B6-5ABF-4751-BF3C-1A8E131385DF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9491-2E9E-4841-9651-57BABD09A291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A9B6-5ABF-4751-BF3C-1A8E131385DF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49491-2E9E-4841-9651-57BABD09A291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FA9B6-5ABF-4751-BF3C-1A8E131385DF}" type="slidenum">
              <a:rPr lang="ru-RU" smtClean="0"/>
              <a:pPr/>
              <a:t>‹Nr.›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feld 4"/>
          <p:cNvSpPr txBox="1"/>
          <p:nvPr/>
        </p:nvSpPr>
        <p:spPr>
          <a:xfrm>
            <a:off x="899592" y="418881"/>
            <a:ext cx="60071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Thema I: </a:t>
            </a:r>
          </a:p>
          <a:p>
            <a:r>
              <a:rPr lang="de-A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Heilige Geist stellt sich vor</a:t>
            </a:r>
            <a:endParaRPr lang="de-A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99592" y="1830884"/>
            <a:ext cx="53427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Thema II: </a:t>
            </a:r>
          </a:p>
          <a:p>
            <a:r>
              <a:rPr lang="de-A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Erfüllung mit dem Hl. Geist</a:t>
            </a:r>
            <a:endParaRPr lang="de-A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22254" y="3572883"/>
            <a:ext cx="68457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Thema III: </a:t>
            </a:r>
          </a:p>
          <a:p>
            <a:r>
              <a:rPr lang="de-A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Hl. Geist  - die Kraft zum </a:t>
            </a:r>
            <a:r>
              <a:rPr lang="de-A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Leben</a:t>
            </a:r>
            <a:endParaRPr lang="de-A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99592" y="5271945"/>
            <a:ext cx="39683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Thema IV: </a:t>
            </a:r>
          </a:p>
          <a:p>
            <a:r>
              <a:rPr lang="de-A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Wandel im Hl. </a:t>
            </a:r>
            <a:r>
              <a:rPr lang="de-A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Geist</a:t>
            </a:r>
            <a:endParaRPr lang="de-A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247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7281" y="44624"/>
            <a:ext cx="85895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 habe einen aktiven, </a:t>
            </a:r>
          </a:p>
          <a:p>
            <a:pPr algn="ctr"/>
            <a:r>
              <a:rPr lang="de-DE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scharf arbeitenden Verstand!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786" y="1831464"/>
            <a:ext cx="741664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 aber hat Gott es geoffenbart durch [seinen] Geist</a:t>
            </a:r>
            <a:r>
              <a:rPr lang="de-AT" sz="2400" dirty="0"/>
              <a:t>, </a:t>
            </a:r>
            <a:endParaRPr lang="de-AT" sz="2400" dirty="0" smtClean="0"/>
          </a:p>
          <a:p>
            <a:pPr algn="ctr"/>
            <a:r>
              <a:rPr lang="de-AT" sz="2400" dirty="0" smtClean="0"/>
              <a:t>denn </a:t>
            </a:r>
            <a:r>
              <a:rPr lang="de-A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Geist erforscht alles</a:t>
            </a:r>
            <a:r>
              <a:rPr lang="de-AT" sz="2400" dirty="0"/>
              <a:t>, </a:t>
            </a:r>
            <a:r>
              <a:rPr lang="de-A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auch die Tiefen Gottes</a:t>
            </a:r>
            <a:r>
              <a:rPr lang="de-AT" sz="2400" dirty="0"/>
              <a:t>. </a:t>
            </a:r>
            <a:endParaRPr lang="de-AT" sz="2400" dirty="0" smtClean="0"/>
          </a:p>
          <a:p>
            <a:pPr algn="ctr"/>
            <a:r>
              <a:rPr lang="de-AT" sz="2400" dirty="0" smtClean="0"/>
              <a:t>Denn </a:t>
            </a:r>
            <a:r>
              <a:rPr lang="de-AT" sz="2400" dirty="0"/>
              <a:t>wer von den Menschen weiß, was im Menschen ist, </a:t>
            </a:r>
            <a:endParaRPr lang="de-AT" sz="2400" dirty="0" smtClean="0"/>
          </a:p>
          <a:p>
            <a:pPr algn="ctr"/>
            <a:r>
              <a:rPr lang="de-AT" sz="2400" dirty="0" smtClean="0"/>
              <a:t>als </a:t>
            </a:r>
            <a:r>
              <a:rPr lang="de-AT" sz="2400" dirty="0"/>
              <a:t>nur der Geist des Menschen, der in ihm ist? </a:t>
            </a:r>
            <a:endParaRPr lang="de-AT" sz="2400" dirty="0" smtClean="0"/>
          </a:p>
          <a:p>
            <a:pPr algn="ctr"/>
            <a:r>
              <a:rPr lang="de-AT" sz="2400" dirty="0" smtClean="0"/>
              <a:t>Also </a:t>
            </a:r>
            <a:r>
              <a:rPr lang="de-AT" sz="2400" dirty="0"/>
              <a:t>weiß auch niemand, was in Gott ist, </a:t>
            </a:r>
            <a:endParaRPr lang="de-AT" sz="2400" dirty="0" smtClean="0"/>
          </a:p>
          <a:p>
            <a:pPr algn="ctr"/>
            <a:r>
              <a:rPr lang="de-AT" sz="2400" dirty="0" smtClean="0"/>
              <a:t>als </a:t>
            </a:r>
            <a:r>
              <a:rPr lang="de-AT" sz="2400" dirty="0"/>
              <a:t>nur der Geist Gottes. </a:t>
            </a:r>
          </a:p>
          <a:p>
            <a:pPr algn="ctr"/>
            <a:r>
              <a:rPr lang="de-AT" sz="2400" dirty="0"/>
              <a:t>(1Ko 2:10-11)</a:t>
            </a:r>
          </a:p>
          <a:p>
            <a:pPr algn="ctr"/>
            <a:endParaRPr lang="de-AT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619672" y="5304597"/>
            <a:ext cx="55964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de-A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Geist selbst zeugt </a:t>
            </a:r>
            <a:r>
              <a:rPr lang="de-AT" sz="2400" dirty="0"/>
              <a:t>mit unserem Geiste, </a:t>
            </a:r>
            <a:endParaRPr lang="de-AT" sz="2400" dirty="0" smtClean="0"/>
          </a:p>
          <a:p>
            <a:pPr algn="ctr"/>
            <a:r>
              <a:rPr lang="de-AT" sz="2400" dirty="0" smtClean="0"/>
              <a:t>dass </a:t>
            </a:r>
            <a:r>
              <a:rPr lang="de-AT" sz="2400" dirty="0"/>
              <a:t>wir Kinder Gottes sind. </a:t>
            </a:r>
          </a:p>
          <a:p>
            <a:pPr algn="ctr"/>
            <a:r>
              <a:rPr lang="de-AT" sz="2400" dirty="0"/>
              <a:t>(</a:t>
            </a:r>
            <a:r>
              <a:rPr lang="de-AT" sz="2400" dirty="0" err="1"/>
              <a:t>Röm</a:t>
            </a:r>
            <a:r>
              <a:rPr lang="de-AT" sz="2400" dirty="0"/>
              <a:t> 8:16)</a:t>
            </a:r>
          </a:p>
          <a:p>
            <a:pPr algn="ctr"/>
            <a:endParaRPr lang="de-AT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7281" y="44624"/>
            <a:ext cx="85895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 habe einen aktiven, </a:t>
            </a:r>
          </a:p>
          <a:p>
            <a:pPr algn="ctr"/>
            <a:r>
              <a:rPr lang="de-DE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scharf arbeitenden Verstand!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786" y="1831464"/>
            <a:ext cx="741664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400" dirty="0"/>
              <a:t>uns aber hat Gott es geoffenbart durch [seinen] Geist, </a:t>
            </a:r>
            <a:endParaRPr lang="de-AT" sz="2400" dirty="0" smtClean="0"/>
          </a:p>
          <a:p>
            <a:pPr algn="ctr"/>
            <a:r>
              <a:rPr lang="de-AT" sz="2400" dirty="0" smtClean="0"/>
              <a:t>denn </a:t>
            </a:r>
            <a:r>
              <a:rPr lang="de-A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Geist erforscht alles</a:t>
            </a:r>
            <a:r>
              <a:rPr lang="de-AT" sz="2400" dirty="0"/>
              <a:t>, </a:t>
            </a:r>
            <a:r>
              <a:rPr lang="de-A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auch die Tiefen Gottes</a:t>
            </a:r>
            <a:r>
              <a:rPr lang="de-AT" sz="2400" dirty="0"/>
              <a:t>. </a:t>
            </a:r>
            <a:endParaRPr lang="de-AT" sz="2400" dirty="0" smtClean="0"/>
          </a:p>
          <a:p>
            <a:pPr algn="ctr"/>
            <a:r>
              <a:rPr lang="de-AT" sz="2400" dirty="0" smtClean="0"/>
              <a:t>Denn </a:t>
            </a:r>
            <a:r>
              <a:rPr lang="de-AT" sz="2400" dirty="0"/>
              <a:t>wer von den Menschen weiß, was im Menschen ist, </a:t>
            </a:r>
            <a:endParaRPr lang="de-AT" sz="2400" dirty="0" smtClean="0"/>
          </a:p>
          <a:p>
            <a:pPr algn="ctr"/>
            <a:r>
              <a:rPr lang="de-AT" sz="2400" dirty="0" smtClean="0"/>
              <a:t>als </a:t>
            </a:r>
            <a:r>
              <a:rPr lang="de-AT" sz="2400" dirty="0"/>
              <a:t>nur der Geist des Menschen, der in ihm ist? </a:t>
            </a:r>
            <a:endParaRPr lang="de-AT" sz="2400" dirty="0" smtClean="0"/>
          </a:p>
          <a:p>
            <a:pPr algn="ctr"/>
            <a:r>
              <a:rPr lang="de-AT" sz="2400" dirty="0" smtClean="0"/>
              <a:t>Also </a:t>
            </a:r>
            <a:r>
              <a:rPr lang="de-AT" sz="2400" dirty="0"/>
              <a:t>weiß auch niemand, was in Gott ist, </a:t>
            </a:r>
            <a:endParaRPr lang="de-AT" sz="2400" dirty="0" smtClean="0"/>
          </a:p>
          <a:p>
            <a:pPr algn="ctr"/>
            <a:r>
              <a:rPr lang="de-AT" sz="2400" dirty="0" smtClean="0"/>
              <a:t>als </a:t>
            </a:r>
            <a:r>
              <a:rPr lang="de-AT" sz="2400" dirty="0"/>
              <a:t>nur der Geist Gottes. </a:t>
            </a:r>
          </a:p>
          <a:p>
            <a:pPr algn="ctr"/>
            <a:r>
              <a:rPr lang="de-AT" sz="2400" dirty="0"/>
              <a:t>(1Ko 2:10-11)</a:t>
            </a:r>
          </a:p>
          <a:p>
            <a:pPr algn="ctr"/>
            <a:endParaRPr lang="de-AT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619672" y="5304597"/>
            <a:ext cx="55964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de-A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Geist selbst zeugt </a:t>
            </a:r>
            <a:r>
              <a:rPr lang="de-AT" sz="2400" dirty="0"/>
              <a:t>mit unserem Geiste, </a:t>
            </a:r>
            <a:endParaRPr lang="de-AT" sz="2400" dirty="0" smtClean="0"/>
          </a:p>
          <a:p>
            <a:pPr algn="ctr"/>
            <a:r>
              <a:rPr lang="de-AT" sz="2400" dirty="0" smtClean="0"/>
              <a:t>dass </a:t>
            </a:r>
            <a:r>
              <a:rPr lang="de-AT" sz="2400" dirty="0"/>
              <a:t>wir Kinder Gottes sind. </a:t>
            </a:r>
          </a:p>
          <a:p>
            <a:pPr algn="ctr"/>
            <a:r>
              <a:rPr lang="de-AT" sz="2400" dirty="0"/>
              <a:t>(</a:t>
            </a:r>
            <a:r>
              <a:rPr lang="de-AT" sz="2400" dirty="0" err="1"/>
              <a:t>Röm</a:t>
            </a:r>
            <a:r>
              <a:rPr lang="de-AT" sz="2400" dirty="0"/>
              <a:t> 8:16)</a:t>
            </a:r>
          </a:p>
          <a:p>
            <a:pPr algn="ctr"/>
            <a:endParaRPr lang="de-AT" sz="2400" dirty="0"/>
          </a:p>
        </p:txBody>
      </p:sp>
      <p:sp>
        <p:nvSpPr>
          <p:cNvPr id="8" name="Textfeld 7"/>
          <p:cNvSpPr txBox="1"/>
          <p:nvPr/>
        </p:nvSpPr>
        <p:spPr>
          <a:xfrm rot="21292532">
            <a:off x="582331" y="1901041"/>
            <a:ext cx="7713971" cy="397031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A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mis" panose="020B0600050302020204" pitchFamily="34" charset="0"/>
              </a:rPr>
              <a:t>Der Heilige Geist</a:t>
            </a:r>
          </a:p>
          <a:p>
            <a:pPr algn="ctr"/>
            <a:r>
              <a:rPr lang="de-A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mis" panose="020B0600050302020204" pitchFamily="34" charset="0"/>
              </a:rPr>
              <a:t>ergründet ständig die Tiefen Gottes</a:t>
            </a:r>
          </a:p>
          <a:p>
            <a:pPr algn="ctr"/>
            <a:r>
              <a:rPr lang="de-A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mis" panose="020B0600050302020204" pitchFamily="34" charset="0"/>
              </a:rPr>
              <a:t>und offenbart uns durch die Bibel</a:t>
            </a:r>
          </a:p>
          <a:p>
            <a:pPr algn="ctr"/>
            <a:r>
              <a:rPr lang="de-A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mis" panose="020B0600050302020204" pitchFamily="34" charset="0"/>
              </a:rPr>
              <a:t>ständig neue Aspekte,</a:t>
            </a:r>
          </a:p>
          <a:p>
            <a:pPr algn="ctr"/>
            <a:r>
              <a:rPr lang="de-A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mis" panose="020B0600050302020204" pitchFamily="34" charset="0"/>
              </a:rPr>
              <a:t>neue Seiten an unserem Heiland-Gott,</a:t>
            </a:r>
          </a:p>
          <a:p>
            <a:pPr algn="ctr"/>
            <a:r>
              <a:rPr lang="de-A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mis" panose="020B0600050302020204" pitchFamily="34" charset="0"/>
              </a:rPr>
              <a:t>und damit macht er uns stets gewisser,</a:t>
            </a:r>
          </a:p>
          <a:p>
            <a:pPr algn="ctr"/>
            <a:r>
              <a:rPr lang="de-A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mis" panose="020B0600050302020204" pitchFamily="34" charset="0"/>
              </a:rPr>
              <a:t>dass wir Kinder dieses herrlichen Gottes sind!</a:t>
            </a:r>
            <a:endParaRPr lang="de-AT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mis" panose="020B0600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199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04900" y="476672"/>
            <a:ext cx="53386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 habe Gefühle!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4571" y="1532938"/>
            <a:ext cx="60348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400" dirty="0"/>
              <a:t>Und </a:t>
            </a:r>
            <a:r>
              <a:rPr lang="de-A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betrübet nicht den Heiligen Geist </a:t>
            </a:r>
            <a:r>
              <a:rPr lang="de-AT" sz="2400" dirty="0"/>
              <a:t>Gottes, </a:t>
            </a:r>
            <a:endParaRPr lang="de-AT" sz="2400" dirty="0" smtClean="0"/>
          </a:p>
          <a:p>
            <a:pPr algn="ctr"/>
            <a:r>
              <a:rPr lang="de-AT" sz="2400" dirty="0" smtClean="0"/>
              <a:t>durch </a:t>
            </a:r>
            <a:r>
              <a:rPr lang="de-AT" sz="2400" dirty="0"/>
              <a:t>welchen ihr versiegelt worden seid </a:t>
            </a:r>
            <a:endParaRPr lang="de-AT" sz="2400" dirty="0" smtClean="0"/>
          </a:p>
          <a:p>
            <a:pPr algn="ctr"/>
            <a:r>
              <a:rPr lang="de-AT" sz="2400" dirty="0" smtClean="0"/>
              <a:t>auf </a:t>
            </a:r>
            <a:r>
              <a:rPr lang="de-AT" sz="2400" dirty="0"/>
              <a:t>den Tag der Erlösung. </a:t>
            </a:r>
          </a:p>
          <a:p>
            <a:pPr algn="ctr"/>
            <a:r>
              <a:rPr lang="de-AT" sz="2400" dirty="0"/>
              <a:t>(</a:t>
            </a:r>
            <a:r>
              <a:rPr lang="de-AT" sz="2400" dirty="0" err="1"/>
              <a:t>Eph</a:t>
            </a:r>
            <a:r>
              <a:rPr lang="de-AT" sz="2400" dirty="0"/>
              <a:t> 4:30</a:t>
            </a:r>
            <a:r>
              <a:rPr lang="de-AT" sz="2400" dirty="0" smtClean="0"/>
              <a:t>)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100888" y="3270383"/>
            <a:ext cx="69422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400" dirty="0" smtClean="0"/>
              <a:t>…. </a:t>
            </a:r>
            <a:r>
              <a:rPr lang="de-A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Liebe Gottes ist ausgegossen in unsere Herzen </a:t>
            </a:r>
            <a:endParaRPr lang="de-A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A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durch </a:t>
            </a:r>
            <a:r>
              <a:rPr lang="de-A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 Heiligen Geist</a:t>
            </a:r>
            <a:r>
              <a:rPr lang="de-AT" sz="2400" dirty="0"/>
              <a:t>, </a:t>
            </a:r>
            <a:endParaRPr lang="de-AT" sz="2400" dirty="0" smtClean="0"/>
          </a:p>
          <a:p>
            <a:pPr algn="ctr"/>
            <a:r>
              <a:rPr lang="de-AT" sz="2400" dirty="0" smtClean="0"/>
              <a:t>welcher </a:t>
            </a:r>
            <a:r>
              <a:rPr lang="de-AT" sz="2400" dirty="0"/>
              <a:t>uns gegeben worden ist. </a:t>
            </a:r>
          </a:p>
          <a:p>
            <a:pPr algn="ctr"/>
            <a:r>
              <a:rPr lang="de-AT" sz="2400" dirty="0"/>
              <a:t>(</a:t>
            </a:r>
            <a:r>
              <a:rPr lang="de-AT" sz="2400" dirty="0" err="1"/>
              <a:t>Röm</a:t>
            </a:r>
            <a:r>
              <a:rPr lang="de-AT" sz="2400" dirty="0"/>
              <a:t> 5:5)</a:t>
            </a:r>
          </a:p>
          <a:p>
            <a:pPr algn="ctr"/>
            <a:endParaRPr lang="de-AT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12969" y="4897267"/>
            <a:ext cx="68301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400" dirty="0"/>
              <a:t>Ich bitte euch aber, Brüder, </a:t>
            </a:r>
            <a:endParaRPr lang="de-AT" sz="2400" dirty="0" smtClean="0"/>
          </a:p>
          <a:p>
            <a:pPr algn="ctr"/>
            <a:r>
              <a:rPr lang="de-AT" sz="2400" dirty="0" smtClean="0"/>
              <a:t>durch </a:t>
            </a:r>
            <a:r>
              <a:rPr lang="de-AT" sz="2400" dirty="0"/>
              <a:t>unseren Herrn Jesus Christus </a:t>
            </a:r>
            <a:endParaRPr lang="de-AT" sz="2400" dirty="0" smtClean="0"/>
          </a:p>
          <a:p>
            <a:pPr algn="ctr"/>
            <a:r>
              <a:rPr lang="de-AT" sz="2400" dirty="0" smtClean="0"/>
              <a:t>und </a:t>
            </a:r>
            <a:r>
              <a:rPr lang="de-A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durch die Liebe des Geistes</a:t>
            </a:r>
            <a:r>
              <a:rPr lang="de-AT" sz="2400" dirty="0"/>
              <a:t>, </a:t>
            </a:r>
            <a:endParaRPr lang="de-AT" sz="2400" dirty="0" smtClean="0"/>
          </a:p>
          <a:p>
            <a:pPr algn="ctr"/>
            <a:r>
              <a:rPr lang="de-AT" sz="2400" dirty="0" smtClean="0"/>
              <a:t>mit </a:t>
            </a:r>
            <a:r>
              <a:rPr lang="de-AT" sz="2400" dirty="0"/>
              <a:t>mir zu kämpfen in den Gebeten für mich zu Gott, </a:t>
            </a:r>
          </a:p>
          <a:p>
            <a:pPr algn="ctr"/>
            <a:r>
              <a:rPr lang="de-AT" sz="2400" dirty="0"/>
              <a:t>(</a:t>
            </a:r>
            <a:r>
              <a:rPr lang="de-AT" sz="2400" dirty="0" err="1"/>
              <a:t>Röm</a:t>
            </a:r>
            <a:r>
              <a:rPr lang="de-AT" sz="2400" dirty="0"/>
              <a:t> 15:30)</a:t>
            </a:r>
          </a:p>
          <a:p>
            <a:pPr algn="ctr"/>
            <a:endParaRPr lang="de-AT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04900" y="476672"/>
            <a:ext cx="53386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 habe Gefühle!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5048" y="1628800"/>
            <a:ext cx="55497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/>
              <a:t>Kränkt nicht </a:t>
            </a:r>
            <a:r>
              <a:rPr lang="de-DE" sz="2400" b="1" dirty="0"/>
              <a:t>den Heiligen Geist</a:t>
            </a:r>
            <a:r>
              <a:rPr lang="de-DE" sz="2400" dirty="0"/>
              <a:t>, </a:t>
            </a:r>
            <a:endParaRPr lang="de-DE" sz="2400" dirty="0" smtClean="0"/>
          </a:p>
          <a:p>
            <a:pPr algn="ctr"/>
            <a:r>
              <a:rPr lang="de-DE" sz="2400" dirty="0" smtClean="0"/>
              <a:t>den </a:t>
            </a:r>
            <a:r>
              <a:rPr lang="de-DE" sz="2400" dirty="0"/>
              <a:t>Gott euch als Siegel aufgeprägt hat </a:t>
            </a:r>
            <a:endParaRPr lang="de-DE" sz="2400" dirty="0" smtClean="0"/>
          </a:p>
          <a:p>
            <a:pPr algn="ctr"/>
            <a:r>
              <a:rPr lang="de-DE" sz="2400" dirty="0" smtClean="0"/>
              <a:t>und </a:t>
            </a:r>
            <a:r>
              <a:rPr lang="de-DE" sz="2400" dirty="0"/>
              <a:t>der euch die volle Erlösung garantiert. </a:t>
            </a:r>
          </a:p>
          <a:p>
            <a:pPr algn="ctr"/>
            <a:r>
              <a:rPr lang="de-AT" sz="2400" dirty="0"/>
              <a:t>(</a:t>
            </a:r>
            <a:r>
              <a:rPr lang="de-AT" sz="2400" dirty="0" err="1"/>
              <a:t>Eph</a:t>
            </a:r>
            <a:r>
              <a:rPr lang="de-AT" sz="2400" dirty="0"/>
              <a:t> 4:30)</a:t>
            </a:r>
          </a:p>
          <a:p>
            <a:pPr algn="ctr"/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4316" y="3452807"/>
            <a:ext cx="84685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/>
              <a:t>Und in dieser Hoffnung werden wir nicht enttäuscht, </a:t>
            </a:r>
            <a:endParaRPr lang="de-DE" sz="2400" dirty="0" smtClean="0"/>
          </a:p>
          <a:p>
            <a:pPr algn="ctr"/>
            <a:r>
              <a:rPr lang="de-DE" sz="2400" dirty="0" smtClean="0"/>
              <a:t>denn </a:t>
            </a:r>
            <a:r>
              <a:rPr lang="de-DE" sz="2400" b="1" dirty="0"/>
              <a:t>Gott hat uns mit dem Heiligen Geist</a:t>
            </a:r>
            <a:r>
              <a:rPr lang="de-DE" sz="2400" dirty="0"/>
              <a:t>, </a:t>
            </a:r>
            <a:endParaRPr lang="de-DE" sz="2400" dirty="0" smtClean="0"/>
          </a:p>
          <a:p>
            <a:pPr algn="ctr"/>
            <a:r>
              <a:rPr lang="de-DE" sz="2400" dirty="0" smtClean="0"/>
              <a:t>den </a:t>
            </a:r>
            <a:r>
              <a:rPr lang="de-DE" sz="2400" dirty="0"/>
              <a:t>er uns geschenkt hat, auch </a:t>
            </a:r>
            <a:r>
              <a:rPr lang="de-DE" sz="2400" b="1" dirty="0"/>
              <a:t>seine Liebe ins Herz ausgegossen</a:t>
            </a:r>
            <a:r>
              <a:rPr lang="de-DE" sz="2400" dirty="0"/>
              <a:t>. </a:t>
            </a:r>
          </a:p>
          <a:p>
            <a:pPr algn="ctr"/>
            <a:r>
              <a:rPr lang="de-AT" sz="2400" dirty="0"/>
              <a:t>(Rom 5:5</a:t>
            </a:r>
            <a:r>
              <a:rPr lang="de-AT" sz="2400" dirty="0" smtClean="0"/>
              <a:t>)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39264" y="5108991"/>
            <a:ext cx="53824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/>
              <a:t>Denn </a:t>
            </a:r>
            <a:r>
              <a:rPr lang="de-DE" sz="2400" dirty="0"/>
              <a:t>durch unseren Herrn Jesus Christus </a:t>
            </a:r>
            <a:endParaRPr lang="de-DE" sz="2400" dirty="0" smtClean="0"/>
          </a:p>
          <a:p>
            <a:pPr algn="ctr"/>
            <a:r>
              <a:rPr lang="de-DE" sz="2400" dirty="0" smtClean="0"/>
              <a:t>und </a:t>
            </a:r>
            <a:r>
              <a:rPr lang="de-DE" sz="2400" dirty="0"/>
              <a:t>durch </a:t>
            </a:r>
            <a:r>
              <a:rPr lang="de-DE" sz="2400" b="1" dirty="0"/>
              <a:t>die Liebe, die der Geist wirkt</a:t>
            </a:r>
            <a:r>
              <a:rPr lang="de-DE" sz="2400" dirty="0"/>
              <a:t>, </a:t>
            </a:r>
            <a:endParaRPr lang="de-DE" sz="2400" dirty="0" smtClean="0"/>
          </a:p>
          <a:p>
            <a:pPr algn="ctr"/>
            <a:r>
              <a:rPr lang="de-DE" sz="2400" dirty="0" smtClean="0"/>
              <a:t>sind </a:t>
            </a:r>
            <a:r>
              <a:rPr lang="de-DE" sz="2400" dirty="0"/>
              <a:t>wir doch miteinander verbunden. </a:t>
            </a:r>
          </a:p>
          <a:p>
            <a:pPr algn="ctr"/>
            <a:r>
              <a:rPr lang="de-AT" sz="2400" dirty="0"/>
              <a:t>(Rom 15:30</a:t>
            </a:r>
            <a:r>
              <a:rPr lang="de-AT" sz="2400" dirty="0" smtClean="0"/>
              <a:t>)</a:t>
            </a:r>
            <a:endParaRPr lang="ru-RU" sz="24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9" b="17834"/>
          <a:stretch/>
        </p:blipFill>
        <p:spPr>
          <a:xfrm>
            <a:off x="0" y="-13692"/>
            <a:ext cx="9227038" cy="6885384"/>
          </a:xfrm>
          <a:prstGeom prst="rect">
            <a:avLst/>
          </a:prstGeom>
        </p:spPr>
      </p:pic>
      <p:sp>
        <p:nvSpPr>
          <p:cNvPr id="9" name="TextBox 7"/>
          <p:cNvSpPr txBox="1"/>
          <p:nvPr/>
        </p:nvSpPr>
        <p:spPr>
          <a:xfrm rot="20925875">
            <a:off x="-48604" y="4191487"/>
            <a:ext cx="594880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Geist ist es,</a:t>
            </a:r>
          </a:p>
          <a:p>
            <a:pPr algn="ctr"/>
            <a:r>
              <a:rPr lang="de-AT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welcher die Liebe Gottes</a:t>
            </a:r>
          </a:p>
          <a:p>
            <a:pPr algn="ctr"/>
            <a:r>
              <a:rPr lang="de-AT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mein Herz trägt!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3699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9512" y="116632"/>
            <a:ext cx="8860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 habe einen starken Willen,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6185" y="1724615"/>
            <a:ext cx="70542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400" dirty="0"/>
              <a:t>Denn so viele </a:t>
            </a:r>
            <a:r>
              <a:rPr lang="de-A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durch den Geist Gottes geleitet </a:t>
            </a:r>
            <a:r>
              <a:rPr lang="de-AT" sz="2400" dirty="0"/>
              <a:t>werden, </a:t>
            </a:r>
            <a:endParaRPr lang="de-AT" sz="2400" dirty="0" smtClean="0"/>
          </a:p>
          <a:p>
            <a:pPr algn="ctr"/>
            <a:r>
              <a:rPr lang="de-AT" sz="2400" dirty="0" smtClean="0"/>
              <a:t>diese </a:t>
            </a:r>
            <a:r>
              <a:rPr lang="de-AT" sz="2400" dirty="0"/>
              <a:t>sind Söhne Gottes. </a:t>
            </a:r>
          </a:p>
          <a:p>
            <a:pPr algn="ctr"/>
            <a:r>
              <a:rPr lang="de-AT" sz="2400" dirty="0"/>
              <a:t>(</a:t>
            </a:r>
            <a:r>
              <a:rPr lang="de-AT" sz="2400" dirty="0" err="1"/>
              <a:t>Röm</a:t>
            </a:r>
            <a:r>
              <a:rPr lang="de-AT" sz="2400" dirty="0"/>
              <a:t> 8:14</a:t>
            </a:r>
            <a:r>
              <a:rPr lang="de-AT" sz="2400" dirty="0" smtClean="0"/>
              <a:t>)</a:t>
            </a:r>
            <a:endParaRPr lang="de-AT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505359" y="2833728"/>
            <a:ext cx="61332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400" dirty="0"/>
              <a:t>Wenn ihr aber </a:t>
            </a:r>
            <a:r>
              <a:rPr lang="de-A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durch den Geist geleitet </a:t>
            </a:r>
            <a:r>
              <a:rPr lang="de-AT" sz="2400" dirty="0"/>
              <a:t>werdet, </a:t>
            </a:r>
            <a:endParaRPr lang="de-AT" sz="2400" dirty="0" smtClean="0"/>
          </a:p>
          <a:p>
            <a:pPr algn="ctr"/>
            <a:r>
              <a:rPr lang="de-AT" sz="2400" dirty="0" smtClean="0"/>
              <a:t>so </a:t>
            </a:r>
            <a:r>
              <a:rPr lang="de-AT" sz="2400" dirty="0"/>
              <a:t>seid ihr nicht unter Gesetz. </a:t>
            </a:r>
          </a:p>
          <a:p>
            <a:pPr algn="ctr"/>
            <a:r>
              <a:rPr lang="de-AT" sz="2400" dirty="0"/>
              <a:t>(Gal 5:18)</a:t>
            </a:r>
          </a:p>
          <a:p>
            <a:pPr algn="ctr"/>
            <a:endParaRPr lang="de-AT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3429" y="4221088"/>
            <a:ext cx="838595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400" dirty="0"/>
              <a:t>Sie durchzogen aber Phrygien und die </a:t>
            </a:r>
            <a:r>
              <a:rPr lang="de-AT" sz="2400" dirty="0" err="1"/>
              <a:t>galatische</a:t>
            </a:r>
            <a:r>
              <a:rPr lang="de-AT" sz="2400" dirty="0"/>
              <a:t> Landschaft, </a:t>
            </a:r>
            <a:endParaRPr lang="de-AT" sz="2400" dirty="0" smtClean="0"/>
          </a:p>
          <a:p>
            <a:pPr algn="ctr"/>
            <a:r>
              <a:rPr lang="de-AT" sz="2400" dirty="0" smtClean="0"/>
              <a:t>nachdem </a:t>
            </a:r>
            <a:r>
              <a:rPr lang="de-AT" sz="2400" dirty="0"/>
              <a:t>sie </a:t>
            </a:r>
            <a:r>
              <a:rPr lang="de-A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 dem Heiligen Geiste verhindert </a:t>
            </a:r>
            <a:r>
              <a:rPr lang="de-AT" sz="2400" dirty="0"/>
              <a:t>worden waren, </a:t>
            </a:r>
            <a:endParaRPr lang="de-AT" sz="2400" dirty="0" smtClean="0"/>
          </a:p>
          <a:p>
            <a:pPr algn="ctr"/>
            <a:r>
              <a:rPr lang="de-AT" sz="2400" dirty="0" smtClean="0"/>
              <a:t>das </a:t>
            </a:r>
            <a:r>
              <a:rPr lang="de-AT" sz="2400" dirty="0"/>
              <a:t>Wort in Asien zu reden; als sie aber gegen </a:t>
            </a:r>
            <a:r>
              <a:rPr lang="de-AT" sz="2400" dirty="0" err="1"/>
              <a:t>Mysien</a:t>
            </a:r>
            <a:r>
              <a:rPr lang="de-AT" sz="2400" dirty="0"/>
              <a:t> hin kamen, </a:t>
            </a:r>
            <a:endParaRPr lang="de-AT" sz="2400" dirty="0" smtClean="0"/>
          </a:p>
          <a:p>
            <a:pPr algn="ctr"/>
            <a:r>
              <a:rPr lang="de-AT" sz="2400" dirty="0" smtClean="0"/>
              <a:t>versuchten </a:t>
            </a:r>
            <a:r>
              <a:rPr lang="de-AT" sz="2400" dirty="0"/>
              <a:t>sie nach Bithynien zu reisen, </a:t>
            </a:r>
            <a:endParaRPr lang="de-AT" sz="2400" dirty="0" smtClean="0"/>
          </a:p>
          <a:p>
            <a:pPr algn="ctr"/>
            <a:r>
              <a:rPr lang="de-AT" sz="2400" dirty="0" smtClean="0"/>
              <a:t>und </a:t>
            </a:r>
            <a:r>
              <a:rPr lang="de-A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Geist Jesu erlaubte es ihnen nicht</a:t>
            </a:r>
            <a:r>
              <a:rPr lang="de-AT" sz="2400" dirty="0"/>
              <a:t>. </a:t>
            </a:r>
          </a:p>
          <a:p>
            <a:pPr algn="ctr"/>
            <a:r>
              <a:rPr lang="de-AT" sz="2400" dirty="0"/>
              <a:t>(</a:t>
            </a:r>
            <a:r>
              <a:rPr lang="de-AT" sz="2400" dirty="0" err="1"/>
              <a:t>Apg</a:t>
            </a:r>
            <a:r>
              <a:rPr lang="de-AT" sz="2400" dirty="0"/>
              <a:t> 16:6-7)</a:t>
            </a:r>
          </a:p>
          <a:p>
            <a:pPr algn="ctr"/>
            <a:endParaRPr lang="de-AT" sz="2400" dirty="0"/>
          </a:p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0911" y="931367"/>
            <a:ext cx="93004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deswegen übernehme ich die Führung!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9512" y="116632"/>
            <a:ext cx="207204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 </a:t>
            </a:r>
            <a:endParaRPr lang="de-DE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 </a:t>
            </a:r>
          </a:p>
          <a:p>
            <a:r>
              <a:rPr lang="de-DE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einen </a:t>
            </a:r>
          </a:p>
          <a:p>
            <a:r>
              <a:rPr lang="de-DE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starken</a:t>
            </a:r>
          </a:p>
          <a:p>
            <a:r>
              <a:rPr lang="de-DE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Willen</a:t>
            </a:r>
            <a:r>
              <a:rPr lang="de-DE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9779" y="2868553"/>
            <a:ext cx="251863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deswegen </a:t>
            </a:r>
            <a:endParaRPr lang="de-DE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übernehme </a:t>
            </a:r>
          </a:p>
          <a:p>
            <a:pPr algn="r"/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 </a:t>
            </a:r>
          </a:p>
          <a:p>
            <a:pPr algn="r"/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</a:p>
          <a:p>
            <a:pPr algn="r"/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Führung</a:t>
            </a:r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9"/>
          <a:stretch/>
        </p:blipFill>
        <p:spPr>
          <a:xfrm>
            <a:off x="2121817" y="260648"/>
            <a:ext cx="4985019" cy="560574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TextBox 9"/>
          <p:cNvSpPr txBox="1"/>
          <p:nvPr/>
        </p:nvSpPr>
        <p:spPr>
          <a:xfrm>
            <a:off x="2397750" y="396850"/>
            <a:ext cx="434849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„führen“: </a:t>
            </a:r>
          </a:p>
          <a:p>
            <a:pPr algn="ctr"/>
            <a:endParaRPr lang="de-DE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de-DE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de-DE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de-DE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de-DE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de-DE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DE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der Hand nehmen </a:t>
            </a:r>
          </a:p>
          <a:p>
            <a:pPr algn="ctr"/>
            <a:r>
              <a:rPr lang="de-DE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zum Ziel bringen!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2485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9512" y="116632"/>
            <a:ext cx="86596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/>
              <a:t>Ich habe einen starken Willen,</a:t>
            </a:r>
            <a:endParaRPr lang="ru-RU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931367"/>
            <a:ext cx="90783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deswegen reinige und heilige ich dich!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046" y="3321239"/>
            <a:ext cx="5999042" cy="3443691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6" name="TextBox 5"/>
          <p:cNvSpPr txBox="1"/>
          <p:nvPr/>
        </p:nvSpPr>
        <p:spPr>
          <a:xfrm>
            <a:off x="18912" y="1854697"/>
            <a:ext cx="515359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/>
              <a:t>Und solches sind euer etliche gewesen; </a:t>
            </a:r>
            <a:endParaRPr lang="de-AT" sz="2400" dirty="0" smtClean="0"/>
          </a:p>
          <a:p>
            <a:r>
              <a:rPr lang="de-AT" sz="2400" dirty="0" smtClean="0"/>
              <a:t>aber </a:t>
            </a:r>
            <a:r>
              <a:rPr lang="de-AT" sz="2400" dirty="0"/>
              <a:t>ihr seid </a:t>
            </a:r>
            <a:r>
              <a:rPr lang="de-A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abgewaschen</a:t>
            </a:r>
            <a:r>
              <a:rPr lang="de-AT" sz="2400" dirty="0"/>
              <a:t>, </a:t>
            </a:r>
            <a:endParaRPr lang="de-AT" sz="2400" dirty="0" smtClean="0"/>
          </a:p>
          <a:p>
            <a:r>
              <a:rPr lang="de-AT" sz="2400" dirty="0" smtClean="0"/>
              <a:t>aber </a:t>
            </a:r>
            <a:r>
              <a:rPr lang="de-AT" sz="2400" dirty="0"/>
              <a:t>ihr seid </a:t>
            </a:r>
            <a:r>
              <a:rPr lang="de-A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geheiligt</a:t>
            </a:r>
            <a:r>
              <a:rPr lang="de-AT" sz="2400" dirty="0"/>
              <a:t>, </a:t>
            </a:r>
            <a:endParaRPr lang="de-AT" sz="2400" dirty="0" smtClean="0"/>
          </a:p>
          <a:p>
            <a:r>
              <a:rPr lang="de-AT" sz="2400" dirty="0" smtClean="0"/>
              <a:t>aber </a:t>
            </a:r>
            <a:r>
              <a:rPr lang="de-AT" sz="2400" dirty="0"/>
              <a:t>ihr seid </a:t>
            </a:r>
            <a:r>
              <a:rPr lang="de-A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gerechtfertigt</a:t>
            </a:r>
            <a:r>
              <a:rPr lang="de-AT" sz="2400" dirty="0"/>
              <a:t> </a:t>
            </a:r>
            <a:endParaRPr lang="de-AT" sz="2400" dirty="0" smtClean="0"/>
          </a:p>
          <a:p>
            <a:r>
              <a:rPr lang="de-AT" sz="2400" dirty="0" smtClean="0"/>
              <a:t>worden </a:t>
            </a:r>
            <a:r>
              <a:rPr lang="de-AT" sz="2400" dirty="0"/>
              <a:t>in dem Namen </a:t>
            </a:r>
            <a:endParaRPr lang="de-AT" sz="2400" dirty="0" smtClean="0"/>
          </a:p>
          <a:p>
            <a:r>
              <a:rPr lang="de-AT" sz="2400" dirty="0" smtClean="0"/>
              <a:t>des </a:t>
            </a:r>
            <a:r>
              <a:rPr lang="de-AT" sz="2400" dirty="0"/>
              <a:t>Herrn Jesus </a:t>
            </a:r>
            <a:endParaRPr lang="de-AT" sz="2400" dirty="0" smtClean="0"/>
          </a:p>
          <a:p>
            <a:r>
              <a:rPr lang="de-AT" sz="2400" dirty="0" smtClean="0"/>
              <a:t>und </a:t>
            </a:r>
          </a:p>
          <a:p>
            <a:r>
              <a:rPr lang="de-A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durch </a:t>
            </a:r>
            <a:r>
              <a:rPr lang="de-A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 Geist </a:t>
            </a:r>
            <a:endParaRPr lang="de-A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AT" sz="2400" dirty="0" smtClean="0"/>
              <a:t>unseres </a:t>
            </a:r>
            <a:r>
              <a:rPr lang="de-AT" sz="2400" dirty="0"/>
              <a:t>Gottes. </a:t>
            </a:r>
          </a:p>
          <a:p>
            <a:r>
              <a:rPr lang="de-AT" sz="2400" dirty="0"/>
              <a:t>(1Ko 6:11)</a:t>
            </a:r>
          </a:p>
          <a:p>
            <a:endParaRPr lang="de-AT" sz="2400" dirty="0"/>
          </a:p>
          <a:p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9512" y="116632"/>
            <a:ext cx="86596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smtClean="0"/>
              <a:t>Ich habe einen starken Willen,</a:t>
            </a:r>
            <a:endParaRPr lang="ru-RU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485200" y="4770388"/>
            <a:ext cx="8644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					</a:t>
            </a:r>
            <a:r>
              <a:rPr lang="de-AT" sz="2400" dirty="0"/>
              <a:t>Der Sachwalter aber, </a:t>
            </a:r>
            <a:r>
              <a:rPr lang="de-A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Heilige Geist</a:t>
            </a:r>
            <a:r>
              <a:rPr lang="de-AT" sz="2400" dirty="0"/>
              <a:t>, welchen der Vater senden wird in meinem Namen, jener </a:t>
            </a:r>
            <a:r>
              <a:rPr lang="de-A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wird euch alles lehren und euch an alles erinnern</a:t>
            </a:r>
            <a:r>
              <a:rPr lang="de-AT" sz="2400" dirty="0"/>
              <a:t>, was ich euch gesagt habe. </a:t>
            </a:r>
          </a:p>
          <a:p>
            <a:r>
              <a:rPr lang="de-AT" sz="2400" dirty="0"/>
              <a:t>(</a:t>
            </a:r>
            <a:r>
              <a:rPr lang="de-AT" sz="2400" dirty="0" err="1"/>
              <a:t>Joh</a:t>
            </a:r>
            <a:r>
              <a:rPr lang="de-AT" sz="2400" dirty="0"/>
              <a:t> 14:26)</a:t>
            </a:r>
          </a:p>
          <a:p>
            <a:endParaRPr lang="de-AT" sz="24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0" y="1086128"/>
            <a:ext cx="4687849" cy="393779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4872569" y="892835"/>
            <a:ext cx="4345613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deswegen bin ich </a:t>
            </a:r>
          </a:p>
          <a:p>
            <a:r>
              <a:rPr lang="de-DE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dein Lehrer</a:t>
            </a:r>
          </a:p>
          <a:p>
            <a:r>
              <a:rPr lang="de-DE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sorge dafür, </a:t>
            </a:r>
          </a:p>
          <a:p>
            <a:r>
              <a:rPr lang="de-DE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dass du </a:t>
            </a:r>
          </a:p>
          <a:p>
            <a:r>
              <a:rPr lang="de-DE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nichts vergisst!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36749" y="12361"/>
            <a:ext cx="67622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 bin kommunikativ:</a:t>
            </a:r>
          </a:p>
          <a:p>
            <a:pPr algn="ctr"/>
            <a:r>
              <a:rPr lang="de-DE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 spreche für dich zum Vater!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" t="8759" r="14370" b="10898"/>
          <a:stretch/>
        </p:blipFill>
        <p:spPr>
          <a:xfrm>
            <a:off x="611559" y="2060849"/>
            <a:ext cx="7056785" cy="417646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424004" y="2363396"/>
            <a:ext cx="8180445" cy="2308324"/>
          </a:xfrm>
          <a:prstGeom prst="rect">
            <a:avLst/>
          </a:prstGeom>
          <a:solidFill>
            <a:srgbClr val="DDD9C3">
              <a:alpha val="80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pPr algn="ctr"/>
            <a:r>
              <a:rPr lang="de-AT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Weil ihr aber Söhne seid, </a:t>
            </a:r>
            <a:endParaRPr lang="de-AT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AT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</a:t>
            </a:r>
            <a:r>
              <a:rPr lang="de-AT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 Gott den </a:t>
            </a:r>
            <a:r>
              <a:rPr lang="de-AT" sz="24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Geist</a:t>
            </a:r>
            <a:r>
              <a:rPr lang="de-AT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seines Sohnes in unsere Herzen gesandt, </a:t>
            </a:r>
            <a:endParaRPr lang="de-AT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AT" sz="24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de-AT" sz="24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ruft</a:t>
            </a:r>
            <a:r>
              <a:rPr lang="de-AT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Abba, Vater! </a:t>
            </a:r>
          </a:p>
          <a:p>
            <a:pPr algn="ctr"/>
            <a:r>
              <a:rPr lang="de-AT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(Gal 4:6)</a:t>
            </a:r>
          </a:p>
          <a:p>
            <a:pPr algn="ctr"/>
            <a:endParaRPr lang="de-AT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658" y="4721076"/>
            <a:ext cx="8598764" cy="1938992"/>
          </a:xfrm>
          <a:prstGeom prst="rect">
            <a:avLst/>
          </a:prstGeom>
          <a:solidFill>
            <a:srgbClr val="DDD9C3">
              <a:alpha val="80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pPr algn="ctr"/>
            <a:r>
              <a:rPr lang="de-AT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 ein Ohr hat, </a:t>
            </a:r>
            <a:r>
              <a:rPr lang="de-AT" sz="24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höre, was der Geist </a:t>
            </a:r>
            <a:r>
              <a:rPr lang="de-AT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 Versammlungen </a:t>
            </a:r>
            <a:r>
              <a:rPr lang="de-AT" sz="24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sagt</a:t>
            </a:r>
            <a:r>
              <a:rPr lang="de-AT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endParaRPr lang="de-AT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AT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</a:t>
            </a:r>
            <a:r>
              <a:rPr lang="de-AT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der überwindet, dem werde ich zu essen geben </a:t>
            </a:r>
            <a:endParaRPr lang="de-AT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AT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 </a:t>
            </a:r>
            <a:r>
              <a:rPr lang="de-AT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 Baume des Lebens, welcher in dem Paradiese Gottes ist. </a:t>
            </a:r>
          </a:p>
          <a:p>
            <a:pPr algn="ctr"/>
            <a:r>
              <a:rPr lang="de-AT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(Off 2:7)</a:t>
            </a:r>
          </a:p>
          <a:p>
            <a:pPr algn="ctr"/>
            <a:endParaRPr lang="de-AT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229046" y="1306578"/>
            <a:ext cx="87244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 spreche zu dir im Auftrag des Vaters!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2361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36749" y="12361"/>
            <a:ext cx="67622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 bin kommunikativ:</a:t>
            </a:r>
          </a:p>
          <a:p>
            <a:pPr algn="ctr"/>
            <a:r>
              <a:rPr lang="de-DE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 spreche für dich zum Vater!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" t="8759" r="14370" b="10898"/>
          <a:stretch/>
        </p:blipFill>
        <p:spPr>
          <a:xfrm>
            <a:off x="611559" y="2060849"/>
            <a:ext cx="7056785" cy="417646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424004" y="2363396"/>
            <a:ext cx="8180445" cy="2308324"/>
          </a:xfrm>
          <a:prstGeom prst="rect">
            <a:avLst/>
          </a:prstGeom>
          <a:solidFill>
            <a:srgbClr val="DDD9C3">
              <a:alpha val="80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pPr algn="ctr"/>
            <a:r>
              <a:rPr lang="de-AT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Weil ihr aber Söhne seid, </a:t>
            </a:r>
            <a:endParaRPr lang="de-AT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AT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</a:t>
            </a:r>
            <a:r>
              <a:rPr lang="de-AT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 Gott den </a:t>
            </a:r>
            <a:r>
              <a:rPr lang="de-AT" sz="24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Geist</a:t>
            </a:r>
            <a:r>
              <a:rPr lang="de-AT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seines Sohnes in unsere Herzen gesandt, </a:t>
            </a:r>
            <a:endParaRPr lang="de-AT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AT" sz="24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de-AT" sz="24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ruft</a:t>
            </a:r>
            <a:r>
              <a:rPr lang="de-AT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Abba, Vater! </a:t>
            </a:r>
          </a:p>
          <a:p>
            <a:pPr algn="ctr"/>
            <a:r>
              <a:rPr lang="de-AT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(Gal 4:6)</a:t>
            </a:r>
          </a:p>
          <a:p>
            <a:pPr algn="ctr"/>
            <a:endParaRPr lang="de-AT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658" y="4721076"/>
            <a:ext cx="8598764" cy="1938992"/>
          </a:xfrm>
          <a:prstGeom prst="rect">
            <a:avLst/>
          </a:prstGeom>
          <a:solidFill>
            <a:srgbClr val="DDD9C3">
              <a:alpha val="80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pPr algn="ctr"/>
            <a:r>
              <a:rPr lang="de-AT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 ein Ohr hat, </a:t>
            </a:r>
            <a:r>
              <a:rPr lang="de-AT" sz="24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höre, was der Geist </a:t>
            </a:r>
            <a:r>
              <a:rPr lang="de-AT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 Versammlungen </a:t>
            </a:r>
            <a:r>
              <a:rPr lang="de-AT" sz="24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sagt</a:t>
            </a:r>
            <a:r>
              <a:rPr lang="de-AT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endParaRPr lang="de-AT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AT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</a:t>
            </a:r>
            <a:r>
              <a:rPr lang="de-AT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der überwindet, dem werde ich zu essen geben </a:t>
            </a:r>
            <a:endParaRPr lang="de-AT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AT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 </a:t>
            </a:r>
            <a:r>
              <a:rPr lang="de-AT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 Baume des Lebens, welcher in dem Paradiese Gottes ist. </a:t>
            </a:r>
          </a:p>
          <a:p>
            <a:pPr algn="ctr"/>
            <a:r>
              <a:rPr lang="de-AT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(Off 2:7)</a:t>
            </a:r>
          </a:p>
          <a:p>
            <a:pPr algn="ctr"/>
            <a:endParaRPr lang="de-AT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819973">
            <a:off x="152985" y="3032921"/>
            <a:ext cx="9128909" cy="2585323"/>
          </a:xfrm>
          <a:prstGeom prst="rect">
            <a:avLst/>
          </a:prstGeom>
          <a:solidFill>
            <a:srgbClr val="DDD9C3">
              <a:alpha val="80000"/>
            </a:srgb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de-DE" sz="5400" dirty="0" smtClean="0">
                <a:solidFill>
                  <a:srgbClr val="FF0000"/>
                </a:solidFill>
              </a:rPr>
              <a:t>Keine Kommunikation </a:t>
            </a:r>
          </a:p>
          <a:p>
            <a:pPr algn="ctr"/>
            <a:r>
              <a:rPr lang="de-DE" sz="5400" dirty="0" smtClean="0">
                <a:solidFill>
                  <a:srgbClr val="FF0000"/>
                </a:solidFill>
              </a:rPr>
              <a:t>zwischen Deinem Vater und Dir </a:t>
            </a:r>
          </a:p>
          <a:p>
            <a:pPr algn="ctr"/>
            <a:r>
              <a:rPr lang="de-DE" sz="5400" dirty="0" smtClean="0">
                <a:solidFill>
                  <a:srgbClr val="FF0000"/>
                </a:solidFill>
              </a:rPr>
              <a:t>ohne mich!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229046" y="1306578"/>
            <a:ext cx="87244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 spreche zu dir im Auftrag des Vaters!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6463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66839" y="476672"/>
            <a:ext cx="8035405" cy="5401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</a:p>
          <a:p>
            <a:pPr algn="ctr"/>
            <a:r>
              <a:rPr lang="de-DE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Heilige Geist</a:t>
            </a:r>
          </a:p>
          <a:p>
            <a:pPr algn="ctr"/>
            <a:r>
              <a:rPr lang="de-DE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ru-RU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3568" y="116632"/>
            <a:ext cx="77963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 smtClean="0">
                <a:solidFill>
                  <a:srgbClr val="FF0000"/>
                </a:solidFill>
              </a:rPr>
              <a:t>Ich tröste dich immerzu!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7671" y="1484784"/>
            <a:ext cx="738131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400" dirty="0"/>
              <a:t>und ich werde den Vater bitten, </a:t>
            </a:r>
            <a:endParaRPr lang="de-AT" sz="2400" dirty="0" smtClean="0"/>
          </a:p>
          <a:p>
            <a:pPr algn="ctr"/>
            <a:r>
              <a:rPr lang="de-AT" sz="2400" dirty="0" smtClean="0"/>
              <a:t>und </a:t>
            </a:r>
            <a:r>
              <a:rPr lang="de-AT" sz="2400" dirty="0"/>
              <a:t>er wird euch einen anderen </a:t>
            </a:r>
            <a:r>
              <a:rPr lang="de-A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Beistand/Tröster</a:t>
            </a:r>
            <a:r>
              <a:rPr lang="de-AT" sz="2400" dirty="0" smtClean="0"/>
              <a:t> </a:t>
            </a:r>
            <a:r>
              <a:rPr lang="de-AT" sz="2400" dirty="0"/>
              <a:t>geben, </a:t>
            </a:r>
            <a:endParaRPr lang="de-AT" sz="2400" dirty="0" smtClean="0"/>
          </a:p>
          <a:p>
            <a:pPr algn="ctr"/>
            <a:r>
              <a:rPr lang="de-AT" sz="2400" dirty="0" smtClean="0"/>
              <a:t>dass </a:t>
            </a:r>
            <a:r>
              <a:rPr lang="de-AT" sz="2400" dirty="0"/>
              <a:t>er bei euch sei </a:t>
            </a:r>
            <a:r>
              <a:rPr lang="de-A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Ewigkeit</a:t>
            </a:r>
            <a:r>
              <a:rPr lang="de-AT" sz="2400" dirty="0"/>
              <a:t>, </a:t>
            </a:r>
          </a:p>
          <a:p>
            <a:pPr algn="ctr"/>
            <a:r>
              <a:rPr lang="de-AT" sz="2400" dirty="0"/>
              <a:t>(</a:t>
            </a:r>
            <a:r>
              <a:rPr lang="de-AT" sz="2400" dirty="0" err="1"/>
              <a:t>Joh</a:t>
            </a:r>
            <a:r>
              <a:rPr lang="de-AT" sz="2400" dirty="0"/>
              <a:t> 14:16)</a:t>
            </a:r>
          </a:p>
          <a:p>
            <a:pPr algn="ctr"/>
            <a:endParaRPr lang="de-AT" sz="2400" dirty="0"/>
          </a:p>
          <a:p>
            <a:pPr algn="ctr"/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62684" y="3600450"/>
            <a:ext cx="775128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400" dirty="0"/>
              <a:t>Aber ich sage euch die Wahrheit: </a:t>
            </a:r>
            <a:endParaRPr lang="de-AT" sz="2400" dirty="0" smtClean="0"/>
          </a:p>
          <a:p>
            <a:pPr algn="ctr"/>
            <a:r>
              <a:rPr lang="de-AT" sz="2400" dirty="0" smtClean="0"/>
              <a:t>Es </a:t>
            </a:r>
            <a:r>
              <a:rPr lang="de-AT" sz="2400" dirty="0"/>
              <a:t>ist gut für euch, </a:t>
            </a:r>
            <a:r>
              <a:rPr lang="de-AT" sz="2400" dirty="0" smtClean="0"/>
              <a:t>dass </a:t>
            </a:r>
            <a:r>
              <a:rPr lang="de-AT" sz="2400" dirty="0"/>
              <a:t>ich hingehe; </a:t>
            </a:r>
            <a:endParaRPr lang="de-AT" sz="2400" dirty="0" smtClean="0"/>
          </a:p>
          <a:p>
            <a:pPr algn="ctr"/>
            <a:r>
              <a:rPr lang="de-AT" sz="2400" dirty="0" smtClean="0"/>
              <a:t>denn </a:t>
            </a:r>
            <a:r>
              <a:rPr lang="de-AT" sz="2400" dirty="0"/>
              <a:t>wenn ich nicht hingehe, </a:t>
            </a:r>
            <a:endParaRPr lang="de-AT" sz="2400" dirty="0" smtClean="0"/>
          </a:p>
          <a:p>
            <a:pPr algn="ctr"/>
            <a:r>
              <a:rPr lang="de-AT" sz="2400" dirty="0" smtClean="0"/>
              <a:t>so </a:t>
            </a:r>
            <a:r>
              <a:rPr lang="de-AT" sz="2400" dirty="0"/>
              <a:t>kommt der </a:t>
            </a:r>
            <a:r>
              <a:rPr lang="de-A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Beistand/Tröster</a:t>
            </a:r>
            <a:r>
              <a:rPr lang="de-AT" sz="2400" dirty="0" smtClean="0"/>
              <a:t> </a:t>
            </a:r>
            <a:r>
              <a:rPr lang="de-AT" sz="2400" dirty="0"/>
              <a:t>nicht zu euch. </a:t>
            </a:r>
            <a:endParaRPr lang="de-AT" sz="2400" dirty="0" smtClean="0"/>
          </a:p>
          <a:p>
            <a:pPr algn="ctr"/>
            <a:r>
              <a:rPr lang="de-AT" sz="2400" dirty="0" smtClean="0"/>
              <a:t>Wenn </a:t>
            </a:r>
            <a:r>
              <a:rPr lang="de-AT" sz="2400" dirty="0"/>
              <a:t>ich aber hingegangen bin, will ich ihn zu euch senden. </a:t>
            </a:r>
          </a:p>
          <a:p>
            <a:pPr algn="ctr"/>
            <a:r>
              <a:rPr lang="de-AT" sz="2400" dirty="0"/>
              <a:t>(</a:t>
            </a:r>
            <a:r>
              <a:rPr lang="de-AT" sz="2400" dirty="0" err="1"/>
              <a:t>Joh</a:t>
            </a:r>
            <a:r>
              <a:rPr lang="de-AT" sz="2400" dirty="0"/>
              <a:t> 16:7)</a:t>
            </a:r>
          </a:p>
          <a:p>
            <a:pPr algn="ctr"/>
            <a:endParaRPr lang="de-AT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42884" y="44624"/>
            <a:ext cx="86685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600" dirty="0" smtClean="0"/>
              <a:t>Darf ich mich vorstellen?</a:t>
            </a:r>
            <a:endParaRPr lang="ru-RU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169918" y="836712"/>
            <a:ext cx="8829276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 bin </a:t>
            </a:r>
          </a:p>
          <a:p>
            <a:pPr algn="ctr"/>
            <a:r>
              <a:rPr lang="de-DE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 irgendeine,</a:t>
            </a:r>
          </a:p>
          <a:p>
            <a:pPr algn="ctr"/>
            <a:r>
              <a:rPr lang="de-DE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sondern </a:t>
            </a:r>
          </a:p>
          <a:p>
            <a:pPr algn="ctr"/>
            <a:r>
              <a:rPr lang="de-DE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</a:t>
            </a:r>
            <a:r>
              <a:rPr lang="de-DE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de-DE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göttliche Person!</a:t>
            </a:r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9878" y="44624"/>
            <a:ext cx="90960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dirty="0" smtClean="0">
                <a:solidFill>
                  <a:srgbClr val="FF0000"/>
                </a:solidFill>
              </a:rPr>
              <a:t>Ich bin Gott,</a:t>
            </a:r>
          </a:p>
          <a:p>
            <a:pPr algn="ctr"/>
            <a:r>
              <a:rPr lang="de-DE" sz="4000" dirty="0" smtClean="0">
                <a:solidFill>
                  <a:srgbClr val="FF0000"/>
                </a:solidFill>
              </a:rPr>
              <a:t>denn ich werde in einem Atemzuge </a:t>
            </a:r>
          </a:p>
          <a:p>
            <a:pPr algn="ctr"/>
            <a:r>
              <a:rPr lang="de-DE" sz="4000" dirty="0" smtClean="0">
                <a:solidFill>
                  <a:srgbClr val="FF0000"/>
                </a:solidFill>
              </a:rPr>
              <a:t>mit dem Vater und mit dem Sohn genannt!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105561"/>
            <a:ext cx="587648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000" dirty="0"/>
              <a:t>Gehet [nun] hin und machet alle Nationen zu Jüngern, </a:t>
            </a:r>
            <a:endParaRPr lang="de-AT" sz="2000" dirty="0" smtClean="0"/>
          </a:p>
          <a:p>
            <a:pPr algn="ctr"/>
            <a:r>
              <a:rPr lang="de-AT" sz="2000" dirty="0" smtClean="0"/>
              <a:t>und </a:t>
            </a:r>
            <a:r>
              <a:rPr lang="de-AT" sz="2000" dirty="0"/>
              <a:t>taufet sie auf den Namen </a:t>
            </a:r>
            <a:endParaRPr lang="de-AT" sz="2000" dirty="0" smtClean="0"/>
          </a:p>
          <a:p>
            <a:pPr algn="ctr"/>
            <a:r>
              <a:rPr lang="de-A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</a:t>
            </a:r>
            <a:r>
              <a:rPr lang="de-A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Vaters und des Sohnes und des Heiligen Geistes</a:t>
            </a:r>
            <a:r>
              <a:rPr lang="de-AT" sz="2000" dirty="0"/>
              <a:t>, </a:t>
            </a:r>
          </a:p>
          <a:p>
            <a:pPr algn="ctr"/>
            <a:r>
              <a:rPr lang="de-AT" sz="2000" dirty="0"/>
              <a:t>(Mat 28:19)</a:t>
            </a:r>
          </a:p>
          <a:p>
            <a:pPr algn="ctr"/>
            <a:endParaRPr lang="de-AT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342363" y="3485168"/>
            <a:ext cx="46782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000" dirty="0" smtClean="0"/>
              <a:t>Die </a:t>
            </a:r>
            <a:r>
              <a:rPr lang="de-AT" sz="2000" dirty="0"/>
              <a:t>Gnade </a:t>
            </a:r>
            <a:r>
              <a:rPr lang="de-A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Herrn Jesus Christus </a:t>
            </a:r>
            <a:endParaRPr lang="de-AT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AT" sz="2000" dirty="0" smtClean="0"/>
              <a:t>und </a:t>
            </a:r>
            <a:r>
              <a:rPr lang="de-AT" sz="2000" dirty="0"/>
              <a:t>die Liebe </a:t>
            </a:r>
            <a:r>
              <a:rPr lang="de-A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Gottes</a:t>
            </a:r>
            <a:r>
              <a:rPr lang="de-AT" sz="2000" dirty="0"/>
              <a:t> </a:t>
            </a:r>
            <a:endParaRPr lang="de-AT" sz="2000" dirty="0" smtClean="0"/>
          </a:p>
          <a:p>
            <a:pPr algn="ctr"/>
            <a:r>
              <a:rPr lang="de-AT" sz="2000" dirty="0" smtClean="0"/>
              <a:t>und </a:t>
            </a:r>
            <a:r>
              <a:rPr lang="de-AT" sz="2000" dirty="0"/>
              <a:t>die Gemeinschaft </a:t>
            </a:r>
            <a:r>
              <a:rPr lang="de-A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Heiligen Geistes </a:t>
            </a:r>
            <a:endParaRPr lang="de-AT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AT" sz="2000" dirty="0" smtClean="0"/>
              <a:t>sei </a:t>
            </a:r>
            <a:r>
              <a:rPr lang="de-AT" sz="2000" dirty="0"/>
              <a:t>mit euch allen! </a:t>
            </a:r>
          </a:p>
          <a:p>
            <a:pPr algn="ctr"/>
            <a:r>
              <a:rPr lang="de-AT" sz="2000" dirty="0"/>
              <a:t>(2Ko 13:14)</a:t>
            </a:r>
          </a:p>
          <a:p>
            <a:pPr algn="ctr"/>
            <a:endParaRPr lang="de-AT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544902" y="5091520"/>
            <a:ext cx="57867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000" dirty="0"/>
              <a:t>auserwählt nach Vorkenntnis </a:t>
            </a:r>
            <a:r>
              <a:rPr lang="de-A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Gottes, des Vaters</a:t>
            </a:r>
            <a:r>
              <a:rPr lang="de-AT" sz="2000" dirty="0"/>
              <a:t>, </a:t>
            </a:r>
            <a:endParaRPr lang="de-AT" sz="2000" dirty="0" smtClean="0"/>
          </a:p>
          <a:p>
            <a:pPr algn="ctr"/>
            <a:r>
              <a:rPr lang="de-AT" sz="2000" dirty="0" smtClean="0"/>
              <a:t>durch </a:t>
            </a:r>
            <a:r>
              <a:rPr lang="de-AT" sz="2000" dirty="0"/>
              <a:t>Heiligung </a:t>
            </a:r>
            <a:r>
              <a:rPr lang="de-A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Geistes</a:t>
            </a:r>
            <a:r>
              <a:rPr lang="de-AT" sz="2000" dirty="0"/>
              <a:t>, </a:t>
            </a:r>
            <a:endParaRPr lang="de-AT" sz="2000" dirty="0" smtClean="0"/>
          </a:p>
          <a:p>
            <a:pPr algn="ctr"/>
            <a:r>
              <a:rPr lang="de-AT" sz="2000" dirty="0" smtClean="0"/>
              <a:t>zum </a:t>
            </a:r>
            <a:r>
              <a:rPr lang="de-AT" sz="2000" dirty="0"/>
              <a:t>Gehorsam und zur </a:t>
            </a:r>
            <a:r>
              <a:rPr lang="de-AT" sz="2000" dirty="0" err="1"/>
              <a:t>Blutbesprengung</a:t>
            </a:r>
            <a:r>
              <a:rPr lang="de-AT" sz="2000" dirty="0"/>
              <a:t> </a:t>
            </a:r>
            <a:r>
              <a:rPr lang="de-A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 Christi</a:t>
            </a:r>
            <a:r>
              <a:rPr lang="de-AT" sz="2000" dirty="0"/>
              <a:t>: </a:t>
            </a:r>
            <a:endParaRPr lang="de-AT" sz="2000" dirty="0" smtClean="0"/>
          </a:p>
          <a:p>
            <a:pPr algn="ctr"/>
            <a:r>
              <a:rPr lang="de-AT" sz="2000" dirty="0" smtClean="0"/>
              <a:t>Gnade </a:t>
            </a:r>
            <a:r>
              <a:rPr lang="de-AT" sz="2000" dirty="0"/>
              <a:t>und Friede sei euch vermehrt! </a:t>
            </a:r>
          </a:p>
          <a:p>
            <a:pPr algn="ctr"/>
            <a:r>
              <a:rPr lang="de-AT" sz="2000" dirty="0"/>
              <a:t>(1Pe 1:2)</a:t>
            </a:r>
          </a:p>
          <a:p>
            <a:pPr algn="ctr"/>
            <a:endParaRPr lang="de-AT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9878" y="44624"/>
            <a:ext cx="90960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dirty="0" smtClean="0">
                <a:solidFill>
                  <a:srgbClr val="FF0000"/>
                </a:solidFill>
              </a:rPr>
              <a:t>Ich bin Gott,</a:t>
            </a:r>
          </a:p>
          <a:p>
            <a:pPr algn="ctr"/>
            <a:r>
              <a:rPr lang="de-DE" sz="4000" dirty="0" smtClean="0">
                <a:solidFill>
                  <a:srgbClr val="FF0000"/>
                </a:solidFill>
              </a:rPr>
              <a:t>denn ich werde in einem Atemzuge </a:t>
            </a:r>
          </a:p>
          <a:p>
            <a:pPr algn="ctr"/>
            <a:r>
              <a:rPr lang="de-DE" sz="4000" dirty="0" smtClean="0">
                <a:solidFill>
                  <a:srgbClr val="FF0000"/>
                </a:solidFill>
              </a:rPr>
              <a:t>mit dem Vater und mit dem Sohn genannt!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940" y="1900222"/>
            <a:ext cx="766049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000" dirty="0"/>
              <a:t>Es sind aber Verschiedenheiten von </a:t>
            </a:r>
            <a:r>
              <a:rPr lang="de-AT" sz="2000" dirty="0" smtClean="0"/>
              <a:t>Gnadengaben, aber </a:t>
            </a:r>
            <a:r>
              <a:rPr lang="de-A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derselbe Geist</a:t>
            </a:r>
            <a:r>
              <a:rPr lang="de-AT" sz="2000" dirty="0"/>
              <a:t>; </a:t>
            </a:r>
            <a:endParaRPr lang="de-AT" sz="2000" dirty="0" smtClean="0"/>
          </a:p>
          <a:p>
            <a:pPr algn="ctr"/>
            <a:r>
              <a:rPr lang="de-AT" sz="2000" dirty="0" smtClean="0"/>
              <a:t>und </a:t>
            </a:r>
            <a:r>
              <a:rPr lang="de-AT" sz="2000" dirty="0"/>
              <a:t>es sind Verschiedenheiten von Diensten, und </a:t>
            </a:r>
            <a:r>
              <a:rPr lang="de-A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derselbe Herr</a:t>
            </a:r>
            <a:r>
              <a:rPr lang="de-AT" sz="2000" dirty="0"/>
              <a:t>; </a:t>
            </a:r>
            <a:endParaRPr lang="de-AT" sz="2000" dirty="0" smtClean="0"/>
          </a:p>
          <a:p>
            <a:pPr algn="ctr"/>
            <a:r>
              <a:rPr lang="de-AT" sz="2000" dirty="0" smtClean="0"/>
              <a:t>und </a:t>
            </a:r>
            <a:r>
              <a:rPr lang="de-AT" sz="2000" dirty="0"/>
              <a:t>es sind Verschiedenheiten von Wirkungen, aber </a:t>
            </a:r>
            <a:r>
              <a:rPr lang="de-A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derselbe Gott</a:t>
            </a:r>
            <a:r>
              <a:rPr lang="de-AT" sz="2000" dirty="0"/>
              <a:t>, </a:t>
            </a:r>
            <a:endParaRPr lang="de-AT" sz="2000" dirty="0" smtClean="0"/>
          </a:p>
          <a:p>
            <a:pPr algn="ctr"/>
            <a:r>
              <a:rPr lang="de-AT" sz="2000" dirty="0" smtClean="0"/>
              <a:t>der </a:t>
            </a:r>
            <a:r>
              <a:rPr lang="de-AT" sz="2000" dirty="0"/>
              <a:t>alles in allen wirkt. </a:t>
            </a:r>
          </a:p>
          <a:p>
            <a:pPr algn="ctr"/>
            <a:r>
              <a:rPr lang="de-AT" sz="2000" dirty="0"/>
              <a:t>(1Ko 12:4-6)</a:t>
            </a:r>
          </a:p>
          <a:p>
            <a:pPr algn="ctr"/>
            <a:endParaRPr lang="de-AT" sz="2000" dirty="0"/>
          </a:p>
          <a:p>
            <a:pPr algn="ctr"/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722825" y="3518985"/>
            <a:ext cx="358566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000" dirty="0"/>
              <a:t>Denn </a:t>
            </a:r>
            <a:r>
              <a:rPr lang="de-A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durch ihn </a:t>
            </a:r>
            <a:r>
              <a:rPr lang="de-AT" sz="2000" dirty="0"/>
              <a:t>haben wir beide </a:t>
            </a:r>
            <a:endParaRPr lang="de-AT" sz="2000" dirty="0" smtClean="0"/>
          </a:p>
          <a:p>
            <a:pPr algn="ctr"/>
            <a:r>
              <a:rPr lang="de-AT" sz="2000" dirty="0" smtClean="0"/>
              <a:t>den </a:t>
            </a:r>
            <a:r>
              <a:rPr lang="de-AT" sz="2000" dirty="0"/>
              <a:t>Zugang </a:t>
            </a:r>
            <a:r>
              <a:rPr lang="de-A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durch einen Geist </a:t>
            </a:r>
            <a:endParaRPr lang="de-AT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A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 </a:t>
            </a:r>
            <a:r>
              <a:rPr lang="de-A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 Vater</a:t>
            </a:r>
            <a:r>
              <a:rPr lang="de-AT" sz="2000" dirty="0"/>
              <a:t>. </a:t>
            </a:r>
          </a:p>
          <a:p>
            <a:pPr algn="ctr"/>
            <a:r>
              <a:rPr lang="de-AT" sz="2000" dirty="0"/>
              <a:t>(</a:t>
            </a:r>
            <a:r>
              <a:rPr lang="de-AT" sz="2000" dirty="0" err="1"/>
              <a:t>Eph</a:t>
            </a:r>
            <a:r>
              <a:rPr lang="de-AT" sz="2000" dirty="0"/>
              <a:t> 2:18)</a:t>
            </a:r>
          </a:p>
          <a:p>
            <a:pPr algn="ctr"/>
            <a:endParaRPr lang="de-AT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06390" y="5001709"/>
            <a:ext cx="821853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000" dirty="0"/>
              <a:t>Und als </a:t>
            </a:r>
            <a:r>
              <a:rPr lang="de-A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</a:t>
            </a:r>
            <a:r>
              <a:rPr lang="de-AT" sz="2000" dirty="0"/>
              <a:t>getauft war, stieg er alsbald von dem Wasser herauf; </a:t>
            </a:r>
            <a:endParaRPr lang="de-AT" sz="2000" dirty="0" smtClean="0"/>
          </a:p>
          <a:p>
            <a:pPr algn="ctr"/>
            <a:r>
              <a:rPr lang="de-AT" sz="2000" dirty="0" smtClean="0"/>
              <a:t>und </a:t>
            </a:r>
            <a:r>
              <a:rPr lang="de-AT" sz="2000" dirty="0"/>
              <a:t>siehe, die Himmel wurden ihm aufgetan, und er sah den </a:t>
            </a:r>
            <a:r>
              <a:rPr lang="de-A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Geist Gottes </a:t>
            </a:r>
            <a:endParaRPr lang="de-AT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AT" sz="2000" dirty="0" smtClean="0"/>
              <a:t>wie </a:t>
            </a:r>
            <a:r>
              <a:rPr lang="de-AT" sz="2000" dirty="0"/>
              <a:t>eine Taube herniederfahren und auf ihn kommen. </a:t>
            </a:r>
            <a:endParaRPr lang="de-AT" sz="2000" dirty="0" smtClean="0"/>
          </a:p>
          <a:p>
            <a:pPr algn="ctr"/>
            <a:r>
              <a:rPr lang="de-AT" sz="2000" dirty="0" smtClean="0"/>
              <a:t>Und </a:t>
            </a:r>
            <a:r>
              <a:rPr lang="de-AT" sz="2000" dirty="0"/>
              <a:t>siehe, </a:t>
            </a:r>
            <a:r>
              <a:rPr lang="de-A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 Stimme </a:t>
            </a:r>
            <a:r>
              <a:rPr lang="de-AT" sz="2000" dirty="0"/>
              <a:t>kommt </a:t>
            </a:r>
            <a:r>
              <a:rPr lang="de-A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 den Himmeln</a:t>
            </a:r>
            <a:r>
              <a:rPr lang="de-AT" sz="2000" dirty="0"/>
              <a:t>, welche spricht: </a:t>
            </a:r>
            <a:endParaRPr lang="de-AT" sz="2000" dirty="0" smtClean="0"/>
          </a:p>
          <a:p>
            <a:pPr algn="ctr"/>
            <a:r>
              <a:rPr lang="de-AT" sz="2000" dirty="0" smtClean="0"/>
              <a:t>Dieser </a:t>
            </a:r>
            <a:r>
              <a:rPr lang="de-AT" sz="2000" dirty="0"/>
              <a:t>ist </a:t>
            </a:r>
            <a:r>
              <a:rPr lang="de-A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 geliebter Sohn</a:t>
            </a:r>
            <a:r>
              <a:rPr lang="de-AT" sz="2000" dirty="0"/>
              <a:t>, an welchem ich Wohlgefallen gefunden habe. </a:t>
            </a:r>
          </a:p>
          <a:p>
            <a:pPr algn="ctr"/>
            <a:r>
              <a:rPr lang="de-AT" sz="2000" dirty="0"/>
              <a:t>(Mat 3:16-17)</a:t>
            </a:r>
          </a:p>
          <a:p>
            <a:pPr algn="ctr"/>
            <a:endParaRPr lang="de-AT" sz="2000" dirty="0"/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321068" y="44624"/>
            <a:ext cx="4633704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dirty="0" smtClean="0">
                <a:solidFill>
                  <a:srgbClr val="FF0000"/>
                </a:solidFill>
              </a:rPr>
              <a:t>Ich bin Gott,</a:t>
            </a:r>
          </a:p>
          <a:p>
            <a:pPr algn="ctr"/>
            <a:r>
              <a:rPr lang="de-DE" sz="4000" dirty="0" smtClean="0">
                <a:solidFill>
                  <a:srgbClr val="FF0000"/>
                </a:solidFill>
              </a:rPr>
              <a:t>denn ich bin </a:t>
            </a:r>
            <a:r>
              <a:rPr lang="de-DE" sz="6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ewig</a:t>
            </a:r>
            <a:r>
              <a:rPr lang="de-DE" sz="4000" dirty="0" smtClean="0">
                <a:solidFill>
                  <a:srgbClr val="FF0000"/>
                </a:solidFill>
              </a:rPr>
              <a:t>!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5587" y="2492896"/>
            <a:ext cx="556466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400" dirty="0"/>
              <a:t>wieviel mehr wird das Blut des Christus, </a:t>
            </a:r>
            <a:endParaRPr lang="de-AT" sz="2400" dirty="0" smtClean="0"/>
          </a:p>
          <a:p>
            <a:pPr algn="ctr"/>
            <a:r>
              <a:rPr lang="de-AT" sz="2400" dirty="0" smtClean="0"/>
              <a:t>der </a:t>
            </a:r>
            <a:r>
              <a:rPr lang="de-AT" sz="2400" dirty="0"/>
              <a:t>durch den </a:t>
            </a:r>
            <a:r>
              <a:rPr lang="de-A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ewigen Geist </a:t>
            </a:r>
            <a:endParaRPr lang="de-A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AT" sz="2400" dirty="0" smtClean="0"/>
              <a:t>sich </a:t>
            </a:r>
            <a:r>
              <a:rPr lang="de-AT" sz="2400" dirty="0"/>
              <a:t>selbst ohne Flecken Gott geopfert hat, </a:t>
            </a:r>
            <a:endParaRPr lang="de-AT" sz="2400" dirty="0" smtClean="0"/>
          </a:p>
          <a:p>
            <a:pPr algn="ctr"/>
            <a:r>
              <a:rPr lang="de-AT" sz="2400" dirty="0" smtClean="0"/>
              <a:t>euer </a:t>
            </a:r>
            <a:r>
              <a:rPr lang="de-AT" sz="2400" dirty="0"/>
              <a:t>Gewissen reinigen von toten Werken</a:t>
            </a:r>
            <a:r>
              <a:rPr lang="de-AT" sz="2400" dirty="0" smtClean="0"/>
              <a:t>,</a:t>
            </a:r>
          </a:p>
          <a:p>
            <a:pPr algn="ctr"/>
            <a:r>
              <a:rPr lang="de-AT" sz="2400" dirty="0" smtClean="0"/>
              <a:t> </a:t>
            </a:r>
            <a:r>
              <a:rPr lang="de-AT" sz="2400" dirty="0"/>
              <a:t>um den lebendigen Gott zu dienen! </a:t>
            </a:r>
          </a:p>
          <a:p>
            <a:pPr algn="ctr"/>
            <a:r>
              <a:rPr lang="de-AT" sz="2400" dirty="0"/>
              <a:t>(Heb 9:14)</a:t>
            </a:r>
          </a:p>
          <a:p>
            <a:pPr algn="ctr"/>
            <a:endParaRPr lang="de-AT" sz="2400" dirty="0"/>
          </a:p>
          <a:p>
            <a:pPr algn="ctr"/>
            <a:endParaRPr lang="ru-RU" sz="2400" dirty="0"/>
          </a:p>
          <a:p>
            <a:pPr algn="ctr"/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45995" y="44624"/>
            <a:ext cx="6583854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dirty="0" smtClean="0">
                <a:solidFill>
                  <a:srgbClr val="FF0000"/>
                </a:solidFill>
              </a:rPr>
              <a:t>Ich bin Gott,</a:t>
            </a:r>
          </a:p>
          <a:p>
            <a:pPr algn="ctr"/>
            <a:r>
              <a:rPr lang="de-DE" sz="4000" dirty="0" smtClean="0">
                <a:solidFill>
                  <a:srgbClr val="FF0000"/>
                </a:solidFill>
              </a:rPr>
              <a:t>denn ich bin </a:t>
            </a:r>
            <a:r>
              <a:rPr lang="de-DE" sz="6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allwissend</a:t>
            </a:r>
            <a:r>
              <a:rPr lang="de-DE" sz="4000" dirty="0" smtClean="0">
                <a:solidFill>
                  <a:srgbClr val="FF0000"/>
                </a:solidFill>
              </a:rPr>
              <a:t>!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71878" y="1812797"/>
            <a:ext cx="43552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dirty="0"/>
              <a:t>Und auf ihm wird ruhen der Geist Jahwes, </a:t>
            </a:r>
            <a:endParaRPr lang="de-AT" dirty="0" smtClean="0"/>
          </a:p>
          <a:p>
            <a:pPr algn="ctr"/>
            <a:r>
              <a:rPr lang="de-AT" dirty="0" smtClean="0"/>
              <a:t>der </a:t>
            </a:r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Geist der Weisheit und des Verstandes</a:t>
            </a:r>
            <a:r>
              <a:rPr lang="de-AT" dirty="0"/>
              <a:t>, </a:t>
            </a:r>
            <a:endParaRPr lang="de-AT" dirty="0" smtClean="0"/>
          </a:p>
          <a:p>
            <a:pPr algn="ctr"/>
            <a:r>
              <a:rPr lang="de-AT" dirty="0" smtClean="0"/>
              <a:t>der </a:t>
            </a:r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Geist des Rates </a:t>
            </a:r>
            <a:r>
              <a:rPr lang="de-AT" dirty="0"/>
              <a:t>und der Kraft, </a:t>
            </a:r>
            <a:endParaRPr lang="de-AT" dirty="0" smtClean="0"/>
          </a:p>
          <a:p>
            <a:pPr algn="ctr"/>
            <a:r>
              <a:rPr lang="de-AT" dirty="0" smtClean="0"/>
              <a:t>der </a:t>
            </a:r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Geist der Erkenntnis </a:t>
            </a:r>
            <a:r>
              <a:rPr lang="de-AT" dirty="0"/>
              <a:t>und Furcht Jahwes; </a:t>
            </a:r>
          </a:p>
          <a:p>
            <a:pPr algn="ctr"/>
            <a:r>
              <a:rPr lang="de-AT" dirty="0"/>
              <a:t>(</a:t>
            </a:r>
            <a:r>
              <a:rPr lang="de-AT" dirty="0" err="1"/>
              <a:t>Jes</a:t>
            </a:r>
            <a:r>
              <a:rPr lang="de-AT" dirty="0"/>
              <a:t> 11:2)</a:t>
            </a:r>
          </a:p>
          <a:p>
            <a:pPr algn="ctr"/>
            <a:endParaRPr lang="de-AT" dirty="0"/>
          </a:p>
        </p:txBody>
      </p:sp>
      <p:sp>
        <p:nvSpPr>
          <p:cNvPr id="7" name="TextBox 6"/>
          <p:cNvSpPr txBox="1"/>
          <p:nvPr/>
        </p:nvSpPr>
        <p:spPr>
          <a:xfrm>
            <a:off x="599316" y="3420533"/>
            <a:ext cx="807721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dirty="0"/>
              <a:t>uns aber hat Gott es </a:t>
            </a:r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geoffenbart durch [seinen] Geist</a:t>
            </a:r>
            <a:r>
              <a:rPr lang="de-AT" dirty="0"/>
              <a:t>, </a:t>
            </a:r>
            <a:endParaRPr lang="de-AT" dirty="0" smtClean="0"/>
          </a:p>
          <a:p>
            <a:pPr algn="ctr"/>
            <a:r>
              <a:rPr lang="de-AT" dirty="0" smtClean="0"/>
              <a:t>denn </a:t>
            </a:r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Geist erforscht alles, auch die Tiefen Gottes</a:t>
            </a:r>
            <a:r>
              <a:rPr lang="de-AT" dirty="0"/>
              <a:t>. </a:t>
            </a:r>
            <a:endParaRPr lang="de-AT" dirty="0" smtClean="0"/>
          </a:p>
          <a:p>
            <a:pPr algn="ctr"/>
            <a:r>
              <a:rPr lang="de-AT" dirty="0" smtClean="0"/>
              <a:t>Denn </a:t>
            </a:r>
            <a:r>
              <a:rPr lang="de-AT" dirty="0"/>
              <a:t>wer von den Menschen weiß, was im Menschen ist, </a:t>
            </a:r>
            <a:endParaRPr lang="de-AT" dirty="0" smtClean="0"/>
          </a:p>
          <a:p>
            <a:pPr algn="ctr"/>
            <a:r>
              <a:rPr lang="de-AT" dirty="0" smtClean="0"/>
              <a:t>als </a:t>
            </a:r>
            <a:r>
              <a:rPr lang="de-AT" dirty="0"/>
              <a:t>nur der Geist des Menschen, der in ihm ist? </a:t>
            </a:r>
            <a:endParaRPr lang="de-AT" dirty="0" smtClean="0"/>
          </a:p>
          <a:p>
            <a:pPr algn="ctr"/>
            <a:r>
              <a:rPr lang="de-A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</a:t>
            </a:r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weiß auch niemand, was in Gott ist, als nur der Geist Gottes</a:t>
            </a:r>
            <a:r>
              <a:rPr lang="de-AT" dirty="0"/>
              <a:t>. </a:t>
            </a:r>
            <a:endParaRPr lang="de-AT" dirty="0" smtClean="0"/>
          </a:p>
          <a:p>
            <a:pPr algn="ctr"/>
            <a:r>
              <a:rPr lang="de-AT" dirty="0" smtClean="0"/>
              <a:t>Wir </a:t>
            </a:r>
            <a:r>
              <a:rPr lang="de-AT" dirty="0"/>
              <a:t>aber haben nicht den Geist der Welt empfangen, </a:t>
            </a:r>
            <a:endParaRPr lang="de-AT" dirty="0" smtClean="0"/>
          </a:p>
          <a:p>
            <a:pPr algn="ctr"/>
            <a:r>
              <a:rPr lang="de-AT" dirty="0" smtClean="0"/>
              <a:t>sondern </a:t>
            </a:r>
            <a:r>
              <a:rPr lang="de-AT" dirty="0"/>
              <a:t>den </a:t>
            </a:r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Geist</a:t>
            </a:r>
            <a:r>
              <a:rPr lang="de-AT" dirty="0"/>
              <a:t>, der aus Gott ist, </a:t>
            </a:r>
            <a:endParaRPr lang="de-AT" dirty="0" smtClean="0"/>
          </a:p>
          <a:p>
            <a:pPr algn="ctr"/>
            <a:r>
              <a:rPr lang="de-A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 dass </a:t>
            </a:r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 die Dinge kennen</a:t>
            </a:r>
            <a:r>
              <a:rPr lang="de-AT" dirty="0"/>
              <a:t>, die uns von Gott geschenkt sind; </a:t>
            </a:r>
            <a:endParaRPr lang="de-AT" dirty="0" smtClean="0"/>
          </a:p>
          <a:p>
            <a:pPr algn="ctr"/>
            <a:r>
              <a:rPr lang="de-AT" dirty="0" smtClean="0"/>
              <a:t>welche </a:t>
            </a:r>
            <a:r>
              <a:rPr lang="de-AT" dirty="0"/>
              <a:t>wir auch verkündigen, nicht in Worten, gelehrt durch menschliche Weisheit, </a:t>
            </a:r>
            <a:endParaRPr lang="de-AT" dirty="0" smtClean="0"/>
          </a:p>
          <a:p>
            <a:pPr algn="ctr"/>
            <a:r>
              <a:rPr lang="de-AT" dirty="0" smtClean="0"/>
              <a:t>sondern </a:t>
            </a:r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Worten, gelehrt durch den Geist</a:t>
            </a:r>
            <a:r>
              <a:rPr lang="de-AT" dirty="0"/>
              <a:t>, </a:t>
            </a:r>
            <a:endParaRPr lang="de-AT" dirty="0" smtClean="0"/>
          </a:p>
          <a:p>
            <a:pPr algn="ctr"/>
            <a:r>
              <a:rPr lang="de-AT" dirty="0" smtClean="0"/>
              <a:t>mitteilend </a:t>
            </a:r>
            <a:r>
              <a:rPr lang="de-AT" dirty="0"/>
              <a:t>geistliche Dinge durch geistliche Mittel. </a:t>
            </a:r>
          </a:p>
          <a:p>
            <a:pPr algn="ctr"/>
            <a:r>
              <a:rPr lang="de-AT" dirty="0"/>
              <a:t>(1Ko 2:10-13)</a:t>
            </a:r>
          </a:p>
          <a:p>
            <a:pPr algn="ctr"/>
            <a:endParaRPr lang="de-AT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45995" y="44624"/>
            <a:ext cx="6583854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dirty="0" smtClean="0">
                <a:solidFill>
                  <a:srgbClr val="FF0000"/>
                </a:solidFill>
              </a:rPr>
              <a:t>Ich bin Gott,</a:t>
            </a:r>
          </a:p>
          <a:p>
            <a:pPr algn="ctr"/>
            <a:r>
              <a:rPr lang="de-DE" sz="4000" dirty="0" smtClean="0">
                <a:solidFill>
                  <a:srgbClr val="FF0000"/>
                </a:solidFill>
              </a:rPr>
              <a:t>denn ich bin </a:t>
            </a:r>
            <a:r>
              <a:rPr lang="de-DE" sz="6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allwissend</a:t>
            </a:r>
            <a:r>
              <a:rPr lang="de-DE" sz="4000" dirty="0" smtClean="0">
                <a:solidFill>
                  <a:srgbClr val="FF0000"/>
                </a:solidFill>
              </a:rPr>
              <a:t>!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2165" y="2078496"/>
            <a:ext cx="440684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Jede Schrift ist von Gottes Geist eingegeben </a:t>
            </a:r>
            <a:endParaRPr lang="de-A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AT" dirty="0" smtClean="0"/>
              <a:t>und </a:t>
            </a:r>
            <a:r>
              <a:rPr lang="de-AT" dirty="0"/>
              <a:t>nützlich </a:t>
            </a:r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zur Belehrung</a:t>
            </a:r>
            <a:r>
              <a:rPr lang="de-AT" dirty="0"/>
              <a:t>, </a:t>
            </a:r>
            <a:endParaRPr lang="de-AT" dirty="0" smtClean="0"/>
          </a:p>
          <a:p>
            <a:pPr algn="ctr"/>
            <a:r>
              <a:rPr lang="de-AT" dirty="0" smtClean="0"/>
              <a:t>zur </a:t>
            </a:r>
            <a:r>
              <a:rPr lang="de-AT" dirty="0"/>
              <a:t>Überführung</a:t>
            </a:r>
            <a:r>
              <a:rPr lang="de-AT" dirty="0" smtClean="0"/>
              <a:t>,</a:t>
            </a:r>
          </a:p>
          <a:p>
            <a:pPr algn="ctr"/>
            <a:r>
              <a:rPr lang="de-AT" dirty="0" smtClean="0"/>
              <a:t> </a:t>
            </a:r>
            <a:r>
              <a:rPr lang="de-AT" dirty="0"/>
              <a:t>zur Zurechtweisung, </a:t>
            </a:r>
            <a:endParaRPr lang="de-AT" dirty="0" smtClean="0"/>
          </a:p>
          <a:p>
            <a:pPr algn="ctr"/>
            <a:r>
              <a:rPr lang="de-AT" dirty="0" smtClean="0"/>
              <a:t>zur </a:t>
            </a:r>
            <a:r>
              <a:rPr lang="de-AT" dirty="0"/>
              <a:t>Erziehung in der Gerechtigkeit, </a:t>
            </a:r>
          </a:p>
          <a:p>
            <a:pPr algn="ctr"/>
            <a:r>
              <a:rPr lang="de-AT" dirty="0"/>
              <a:t>(2Ti 3:16)</a:t>
            </a:r>
          </a:p>
          <a:p>
            <a:pPr algn="ctr"/>
            <a:endParaRPr lang="de-AT" dirty="0"/>
          </a:p>
        </p:txBody>
      </p:sp>
      <p:sp>
        <p:nvSpPr>
          <p:cNvPr id="7" name="TextBox 6"/>
          <p:cNvSpPr txBox="1"/>
          <p:nvPr/>
        </p:nvSpPr>
        <p:spPr>
          <a:xfrm>
            <a:off x="1329462" y="4316903"/>
            <a:ext cx="64458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Wer ein Ohr hat, </a:t>
            </a:r>
            <a:r>
              <a:rPr lang="de-DE" b="1" dirty="0"/>
              <a:t>höre, was der Geist den Versammlungen sagt!</a:t>
            </a:r>
            <a:r>
              <a:rPr lang="de-DE" dirty="0"/>
              <a:t> </a:t>
            </a:r>
            <a:r>
              <a:rPr lang="de-DE" dirty="0" smtClean="0"/>
              <a:t>….</a:t>
            </a:r>
          </a:p>
          <a:p>
            <a:pPr algn="ctr"/>
            <a:r>
              <a:rPr lang="de-DE" dirty="0" smtClean="0"/>
              <a:t>(</a:t>
            </a:r>
            <a:r>
              <a:rPr lang="de-DE" dirty="0" err="1" smtClean="0"/>
              <a:t>Offb</a:t>
            </a:r>
            <a:r>
              <a:rPr lang="de-DE" dirty="0" smtClean="0"/>
              <a:t> </a:t>
            </a:r>
            <a:r>
              <a:rPr lang="de-DE" dirty="0"/>
              <a:t>2:7.11.17.29; 3:6.13.22)</a:t>
            </a:r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55517" y="44624"/>
            <a:ext cx="6564810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dirty="0" smtClean="0">
                <a:solidFill>
                  <a:srgbClr val="FF0000"/>
                </a:solidFill>
              </a:rPr>
              <a:t>Ich bin Gott,</a:t>
            </a:r>
          </a:p>
          <a:p>
            <a:pPr algn="ctr"/>
            <a:r>
              <a:rPr lang="de-DE" sz="4000" dirty="0" smtClean="0">
                <a:solidFill>
                  <a:srgbClr val="FF0000"/>
                </a:solidFill>
              </a:rPr>
              <a:t>denn ich bin </a:t>
            </a:r>
            <a:r>
              <a:rPr lang="de-DE" sz="6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allmächtig</a:t>
            </a:r>
            <a:r>
              <a:rPr lang="de-DE" sz="4000" dirty="0" smtClean="0">
                <a:solidFill>
                  <a:srgbClr val="FF0000"/>
                </a:solidFill>
              </a:rPr>
              <a:t>!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7149" y="1985071"/>
            <a:ext cx="58815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sendest deinen </a:t>
            </a:r>
            <a:r>
              <a:rPr lang="de-A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Odem/Geist </a:t>
            </a:r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aus: sie werden erschaffen</a:t>
            </a:r>
            <a:r>
              <a:rPr lang="de-AT" dirty="0"/>
              <a:t>, </a:t>
            </a:r>
            <a:endParaRPr lang="de-AT" dirty="0" smtClean="0"/>
          </a:p>
          <a:p>
            <a:pPr algn="ctr"/>
            <a:r>
              <a:rPr lang="de-AT" dirty="0" smtClean="0"/>
              <a:t>und </a:t>
            </a:r>
            <a:r>
              <a:rPr lang="de-AT" dirty="0"/>
              <a:t>du erneuerst die Fläche des Erdbodens. </a:t>
            </a:r>
          </a:p>
          <a:p>
            <a:pPr algn="ctr"/>
            <a:r>
              <a:rPr lang="de-AT" dirty="0"/>
              <a:t>(</a:t>
            </a:r>
            <a:r>
              <a:rPr lang="de-AT" dirty="0" err="1"/>
              <a:t>Psa</a:t>
            </a:r>
            <a:r>
              <a:rPr lang="de-AT" dirty="0"/>
              <a:t> 104:30)</a:t>
            </a:r>
          </a:p>
          <a:p>
            <a:pPr algn="ctr"/>
            <a:endParaRPr lang="de-AT" dirty="0"/>
          </a:p>
        </p:txBody>
      </p:sp>
      <p:sp>
        <p:nvSpPr>
          <p:cNvPr id="7" name="TextBox 6"/>
          <p:cNvSpPr txBox="1"/>
          <p:nvPr/>
        </p:nvSpPr>
        <p:spPr>
          <a:xfrm>
            <a:off x="2494880" y="3059368"/>
            <a:ext cx="44820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Geist Gottes hat mich gemacht</a:t>
            </a:r>
            <a:r>
              <a:rPr lang="de-AT" dirty="0"/>
              <a:t>, </a:t>
            </a:r>
            <a:endParaRPr lang="de-AT" dirty="0" smtClean="0"/>
          </a:p>
          <a:p>
            <a:pPr algn="ctr"/>
            <a:r>
              <a:rPr lang="de-AT" dirty="0" smtClean="0"/>
              <a:t>und </a:t>
            </a:r>
            <a:r>
              <a:rPr lang="de-AT" dirty="0"/>
              <a:t>der Odem des Allmächtigen belebt mich. </a:t>
            </a:r>
          </a:p>
          <a:p>
            <a:pPr algn="ctr"/>
            <a:r>
              <a:rPr lang="de-AT" dirty="0"/>
              <a:t>(</a:t>
            </a:r>
            <a:r>
              <a:rPr lang="de-AT" dirty="0" err="1"/>
              <a:t>Hio</a:t>
            </a:r>
            <a:r>
              <a:rPr lang="de-AT" dirty="0"/>
              <a:t> 33:4)</a:t>
            </a:r>
          </a:p>
          <a:p>
            <a:pPr algn="ctr"/>
            <a:endParaRPr lang="de-AT" dirty="0"/>
          </a:p>
        </p:txBody>
      </p:sp>
      <p:sp>
        <p:nvSpPr>
          <p:cNvPr id="8" name="TextBox 7"/>
          <p:cNvSpPr txBox="1"/>
          <p:nvPr/>
        </p:nvSpPr>
        <p:spPr>
          <a:xfrm>
            <a:off x="2243657" y="4484638"/>
            <a:ext cx="49845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dirty="0"/>
              <a:t>Denn es hat ja Christus einmal für Sünden gelitten, </a:t>
            </a:r>
            <a:endParaRPr lang="de-AT" dirty="0" smtClean="0"/>
          </a:p>
          <a:p>
            <a:pPr algn="ctr"/>
            <a:r>
              <a:rPr lang="de-AT" dirty="0" smtClean="0"/>
              <a:t>der </a:t>
            </a:r>
            <a:r>
              <a:rPr lang="de-AT" dirty="0"/>
              <a:t>Gerechte für die Ungerechten, </a:t>
            </a:r>
            <a:endParaRPr lang="de-AT" dirty="0" smtClean="0"/>
          </a:p>
          <a:p>
            <a:pPr algn="ctr"/>
            <a:r>
              <a:rPr lang="de-AT" dirty="0" smtClean="0"/>
              <a:t>auf dass </a:t>
            </a:r>
            <a:r>
              <a:rPr lang="de-AT" dirty="0"/>
              <a:t>er uns zu Gott führe, </a:t>
            </a:r>
            <a:endParaRPr lang="de-AT" dirty="0" smtClean="0"/>
          </a:p>
          <a:p>
            <a:pPr algn="ctr"/>
            <a:r>
              <a:rPr lang="de-AT" dirty="0" smtClean="0"/>
              <a:t>getötet </a:t>
            </a:r>
            <a:r>
              <a:rPr lang="de-AT" dirty="0"/>
              <a:t>nach dem Fleische</a:t>
            </a:r>
            <a:r>
              <a:rPr lang="de-AT" dirty="0" smtClean="0"/>
              <a:t>,</a:t>
            </a:r>
          </a:p>
          <a:p>
            <a:pPr algn="ctr"/>
            <a:r>
              <a:rPr lang="de-A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aber </a:t>
            </a:r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lebendig gemacht nach dem Geiste</a:t>
            </a:r>
            <a:r>
              <a:rPr lang="de-AT" dirty="0"/>
              <a:t>, </a:t>
            </a:r>
          </a:p>
          <a:p>
            <a:pPr algn="ctr"/>
            <a:r>
              <a:rPr lang="de-AT" dirty="0"/>
              <a:t>(1Pe 3:18)</a:t>
            </a:r>
          </a:p>
          <a:p>
            <a:pPr algn="ctr"/>
            <a:endParaRPr lang="de-AT" dirty="0"/>
          </a:p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55517" y="44624"/>
            <a:ext cx="6564810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dirty="0" smtClean="0">
                <a:solidFill>
                  <a:srgbClr val="FF0000"/>
                </a:solidFill>
              </a:rPr>
              <a:t>Ich bin Gott,</a:t>
            </a:r>
          </a:p>
          <a:p>
            <a:pPr algn="ctr"/>
            <a:r>
              <a:rPr lang="de-DE" sz="4000" dirty="0" smtClean="0">
                <a:solidFill>
                  <a:srgbClr val="FF0000"/>
                </a:solidFill>
              </a:rPr>
              <a:t>denn ich bin </a:t>
            </a:r>
            <a:r>
              <a:rPr lang="de-DE" sz="6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allmächtig</a:t>
            </a:r>
            <a:r>
              <a:rPr lang="de-DE" sz="4000" dirty="0" smtClean="0">
                <a:solidFill>
                  <a:srgbClr val="FF0000"/>
                </a:solidFill>
              </a:rPr>
              <a:t>!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1962706"/>
            <a:ext cx="676383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dirty="0"/>
              <a:t>Wenn aber der Geist dessen, der Jesus von den Toten auferweckt hat, </a:t>
            </a:r>
            <a:endParaRPr lang="de-AT" dirty="0" smtClean="0"/>
          </a:p>
          <a:p>
            <a:pPr algn="ctr"/>
            <a:r>
              <a:rPr lang="de-AT" dirty="0" smtClean="0"/>
              <a:t>in </a:t>
            </a:r>
            <a:r>
              <a:rPr lang="de-AT" dirty="0"/>
              <a:t>euch wohnt, </a:t>
            </a:r>
            <a:endParaRPr lang="de-AT" dirty="0" smtClean="0"/>
          </a:p>
          <a:p>
            <a:pPr algn="ctr"/>
            <a:r>
              <a:rPr lang="de-AT" dirty="0" smtClean="0"/>
              <a:t>so </a:t>
            </a:r>
            <a:r>
              <a:rPr lang="de-AT" dirty="0"/>
              <a:t>wird derselbe, der Christus von den Toten auferweckt hat, </a:t>
            </a:r>
            <a:endParaRPr lang="de-AT" dirty="0" smtClean="0"/>
          </a:p>
          <a:p>
            <a:pPr algn="ctr"/>
            <a:r>
              <a:rPr lang="de-AT" dirty="0" smtClean="0"/>
              <a:t>auch </a:t>
            </a:r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eure sterblichen Leiber lebendig machen durch seinen Geist, </a:t>
            </a:r>
            <a:endParaRPr lang="de-A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A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euch wohnt</a:t>
            </a:r>
            <a:r>
              <a:rPr lang="de-AT" dirty="0"/>
              <a:t>. </a:t>
            </a:r>
          </a:p>
          <a:p>
            <a:pPr algn="ctr"/>
            <a:r>
              <a:rPr lang="de-AT" dirty="0"/>
              <a:t>(</a:t>
            </a:r>
            <a:r>
              <a:rPr lang="de-AT" dirty="0" err="1"/>
              <a:t>Röm</a:t>
            </a:r>
            <a:r>
              <a:rPr lang="de-AT" dirty="0"/>
              <a:t> 8:11)</a:t>
            </a:r>
          </a:p>
          <a:p>
            <a:pPr algn="ctr"/>
            <a:endParaRPr lang="de-AT" dirty="0"/>
          </a:p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7976" y="3906922"/>
            <a:ext cx="514974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dirty="0"/>
              <a:t>Als sie aber aus dem Wasser heraufgestiegen waren, </a:t>
            </a:r>
            <a:endParaRPr lang="de-AT" dirty="0" smtClean="0"/>
          </a:p>
          <a:p>
            <a:pPr algn="ctr"/>
            <a:r>
              <a:rPr lang="de-A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entrückte </a:t>
            </a:r>
            <a:r>
              <a:rPr lang="de-A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Geist des Herrn den Philippus</a:t>
            </a:r>
            <a:r>
              <a:rPr lang="de-AT" dirty="0"/>
              <a:t>, </a:t>
            </a:r>
            <a:endParaRPr lang="de-AT" dirty="0" smtClean="0"/>
          </a:p>
          <a:p>
            <a:pPr algn="ctr"/>
            <a:r>
              <a:rPr lang="de-AT" dirty="0" smtClean="0"/>
              <a:t>und </a:t>
            </a:r>
            <a:r>
              <a:rPr lang="de-AT" dirty="0"/>
              <a:t>der Kämmerer sah ihn nicht mehr; </a:t>
            </a:r>
            <a:endParaRPr lang="de-AT" dirty="0" smtClean="0"/>
          </a:p>
          <a:p>
            <a:pPr algn="ctr"/>
            <a:r>
              <a:rPr lang="de-AT" dirty="0" smtClean="0"/>
              <a:t>denn </a:t>
            </a:r>
            <a:r>
              <a:rPr lang="de-AT" dirty="0"/>
              <a:t>er zog fröhlich seines Weges. </a:t>
            </a:r>
          </a:p>
          <a:p>
            <a:pPr algn="ctr"/>
            <a:r>
              <a:rPr lang="de-AT" dirty="0"/>
              <a:t>(</a:t>
            </a:r>
            <a:r>
              <a:rPr lang="de-AT" dirty="0" err="1"/>
              <a:t>Apg</a:t>
            </a:r>
            <a:r>
              <a:rPr lang="de-AT" dirty="0"/>
              <a:t> 8:39)</a:t>
            </a:r>
          </a:p>
          <a:p>
            <a:pPr algn="ctr"/>
            <a:endParaRPr lang="de-AT" dirty="0"/>
          </a:p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2878" y="44624"/>
            <a:ext cx="8050089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dirty="0" smtClean="0">
                <a:solidFill>
                  <a:srgbClr val="FF0000"/>
                </a:solidFill>
              </a:rPr>
              <a:t>Ich bin Gott,</a:t>
            </a:r>
          </a:p>
          <a:p>
            <a:pPr algn="ctr"/>
            <a:r>
              <a:rPr lang="de-DE" sz="4000" dirty="0" smtClean="0">
                <a:solidFill>
                  <a:srgbClr val="FF0000"/>
                </a:solidFill>
              </a:rPr>
              <a:t>denn ich bin </a:t>
            </a:r>
            <a:r>
              <a:rPr lang="de-DE" sz="6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allgegenwärtig</a:t>
            </a:r>
            <a:r>
              <a:rPr lang="de-DE" sz="4000" dirty="0" smtClean="0">
                <a:solidFill>
                  <a:srgbClr val="FF0000"/>
                </a:solidFill>
              </a:rPr>
              <a:t>!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9821" y="2130425"/>
            <a:ext cx="748435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/>
              <a:t>Wohin sollte ich gehen vor deinem Geiste</a:t>
            </a:r>
            <a:r>
              <a:rPr lang="de-DE" dirty="0"/>
              <a:t>, </a:t>
            </a:r>
            <a:endParaRPr lang="de-DE" dirty="0" smtClean="0"/>
          </a:p>
          <a:p>
            <a:pPr algn="ctr"/>
            <a:r>
              <a:rPr lang="de-DE" dirty="0" smtClean="0"/>
              <a:t>und </a:t>
            </a:r>
            <a:r>
              <a:rPr lang="de-DE" dirty="0"/>
              <a:t>wohin fliehen vor deinem Angesicht? </a:t>
            </a:r>
            <a:endParaRPr lang="de-DE" dirty="0" smtClean="0"/>
          </a:p>
          <a:p>
            <a:pPr algn="ctr"/>
            <a:r>
              <a:rPr lang="de-DE" dirty="0" smtClean="0"/>
              <a:t>Führe </a:t>
            </a:r>
            <a:r>
              <a:rPr lang="de-DE" dirty="0"/>
              <a:t>ich auf </a:t>
            </a:r>
            <a:r>
              <a:rPr lang="de-DE" b="1" dirty="0"/>
              <a:t>zum Himmel</a:t>
            </a:r>
            <a:r>
              <a:rPr lang="de-DE" dirty="0"/>
              <a:t>, du bist da; </a:t>
            </a:r>
            <a:endParaRPr lang="de-DE" dirty="0" smtClean="0"/>
          </a:p>
          <a:p>
            <a:pPr algn="ctr"/>
            <a:r>
              <a:rPr lang="de-DE" dirty="0" smtClean="0"/>
              <a:t>und </a:t>
            </a:r>
            <a:r>
              <a:rPr lang="de-DE" dirty="0"/>
              <a:t>bettete ich mir </a:t>
            </a:r>
            <a:r>
              <a:rPr lang="de-DE" b="1" dirty="0"/>
              <a:t>in dem Scheol</a:t>
            </a:r>
            <a:r>
              <a:rPr lang="de-DE" dirty="0"/>
              <a:t>, siehe, du bist da. </a:t>
            </a:r>
            <a:endParaRPr lang="de-DE" dirty="0" smtClean="0"/>
          </a:p>
          <a:p>
            <a:pPr algn="ctr"/>
            <a:r>
              <a:rPr lang="de-DE" dirty="0" smtClean="0"/>
              <a:t>Nähme </a:t>
            </a:r>
            <a:r>
              <a:rPr lang="de-DE" dirty="0"/>
              <a:t>ich Flügel der Morgenröte, </a:t>
            </a:r>
            <a:endParaRPr lang="de-DE" dirty="0" smtClean="0"/>
          </a:p>
          <a:p>
            <a:pPr algn="ctr"/>
            <a:r>
              <a:rPr lang="de-DE" dirty="0" smtClean="0"/>
              <a:t>ließe </a:t>
            </a:r>
            <a:r>
              <a:rPr lang="de-DE" dirty="0"/>
              <a:t>ich mich nieder </a:t>
            </a:r>
            <a:r>
              <a:rPr lang="de-DE" b="1" dirty="0"/>
              <a:t>am äußersten Ende des Meeres</a:t>
            </a:r>
            <a:r>
              <a:rPr lang="de-DE" dirty="0"/>
              <a:t>, </a:t>
            </a:r>
            <a:endParaRPr lang="de-DE" dirty="0" smtClean="0"/>
          </a:p>
          <a:p>
            <a:pPr algn="ctr"/>
            <a:r>
              <a:rPr lang="de-DE" dirty="0" smtClean="0"/>
              <a:t>auch </a:t>
            </a:r>
            <a:r>
              <a:rPr lang="de-DE" dirty="0"/>
              <a:t>daselbst würde deine Hand mich leiten, </a:t>
            </a:r>
            <a:endParaRPr lang="de-DE" dirty="0" smtClean="0"/>
          </a:p>
          <a:p>
            <a:pPr algn="ctr"/>
            <a:r>
              <a:rPr lang="de-DE" dirty="0" smtClean="0"/>
              <a:t>und </a:t>
            </a:r>
            <a:r>
              <a:rPr lang="de-DE" dirty="0"/>
              <a:t>deine Rechte mich fassen. </a:t>
            </a:r>
            <a:endParaRPr lang="de-DE" dirty="0" smtClean="0"/>
          </a:p>
          <a:p>
            <a:pPr algn="ctr"/>
            <a:r>
              <a:rPr lang="de-DE" dirty="0" smtClean="0"/>
              <a:t>Und </a:t>
            </a:r>
            <a:r>
              <a:rPr lang="de-DE" dirty="0"/>
              <a:t>spräche ich: </a:t>
            </a:r>
            <a:endParaRPr lang="de-DE" dirty="0" smtClean="0"/>
          </a:p>
          <a:p>
            <a:pPr algn="ctr"/>
            <a:r>
              <a:rPr lang="de-DE" dirty="0" smtClean="0"/>
              <a:t>Nur </a:t>
            </a:r>
            <a:r>
              <a:rPr lang="de-DE" dirty="0"/>
              <a:t>Finsternis möge mich umhüllen, und Nacht werde das Licht um mich her: </a:t>
            </a:r>
            <a:endParaRPr lang="de-DE" dirty="0" smtClean="0"/>
          </a:p>
          <a:p>
            <a:pPr algn="ctr"/>
            <a:r>
              <a:rPr lang="de-DE" dirty="0" smtClean="0"/>
              <a:t>Auch </a:t>
            </a:r>
            <a:r>
              <a:rPr lang="de-DE" dirty="0"/>
              <a:t>Finsternis würde vor dir nicht verfinstern, </a:t>
            </a:r>
            <a:endParaRPr lang="de-DE" dirty="0" smtClean="0"/>
          </a:p>
          <a:p>
            <a:pPr algn="ctr"/>
            <a:r>
              <a:rPr lang="de-DE" dirty="0" smtClean="0"/>
              <a:t>und </a:t>
            </a:r>
            <a:r>
              <a:rPr lang="de-DE" dirty="0"/>
              <a:t>die Nacht würde leuchten wie der Tag, </a:t>
            </a:r>
            <a:endParaRPr lang="de-DE" dirty="0" smtClean="0"/>
          </a:p>
          <a:p>
            <a:pPr algn="ctr"/>
            <a:r>
              <a:rPr lang="de-DE" dirty="0" smtClean="0"/>
              <a:t>die </a:t>
            </a:r>
            <a:r>
              <a:rPr lang="de-DE" dirty="0"/>
              <a:t>Finsternis wäre wie das Licht. </a:t>
            </a:r>
          </a:p>
          <a:p>
            <a:pPr algn="ctr"/>
            <a:r>
              <a:rPr lang="de-AT" dirty="0"/>
              <a:t>(</a:t>
            </a:r>
            <a:r>
              <a:rPr lang="de-AT" dirty="0" err="1"/>
              <a:t>Psa</a:t>
            </a:r>
            <a:r>
              <a:rPr lang="de-AT" dirty="0"/>
              <a:t> 139:7-12)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56712" y="476672"/>
            <a:ext cx="8255658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</a:t>
            </a:r>
          </a:p>
          <a:p>
            <a:pPr algn="ctr"/>
            <a:r>
              <a:rPr lang="de-DE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stellt sich vor</a:t>
            </a:r>
            <a:endParaRPr lang="ru-RU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7" t="31856" r="11944" b="33369"/>
          <a:stretch/>
        </p:blipFill>
        <p:spPr>
          <a:xfrm>
            <a:off x="5036207" y="4128635"/>
            <a:ext cx="3676163" cy="241576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2" t="31962" r="50692" b="34775"/>
          <a:stretch/>
        </p:blipFill>
        <p:spPr>
          <a:xfrm>
            <a:off x="431630" y="4128635"/>
            <a:ext cx="3971018" cy="241576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89689" y="4288842"/>
            <a:ext cx="2459904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Heiliger Geist</a:t>
            </a:r>
            <a:endParaRPr lang="de-A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42089" y="5004465"/>
            <a:ext cx="2937823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stets zur Hilfe bereit</a:t>
            </a:r>
            <a:endParaRPr lang="de-A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93603" y="5930116"/>
            <a:ext cx="3647072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de-A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Jederzeit….überall….initiativ….</a:t>
            </a:r>
          </a:p>
          <a:p>
            <a:pPr algn="r"/>
            <a:r>
              <a:rPr lang="de-A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nachhaltig wirkend</a:t>
            </a:r>
            <a:endParaRPr lang="de-AT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103257" y="4405556"/>
            <a:ext cx="1628984" cy="4680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de-AT" sz="2000" dirty="0">
              <a:solidFill>
                <a:srgbClr val="CC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Inhaltsplatzhalt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"/>
          <a:stretch/>
        </p:blipFill>
        <p:spPr>
          <a:xfrm>
            <a:off x="62396" y="1945897"/>
            <a:ext cx="9021741" cy="491210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feld 4"/>
          <p:cNvSpPr txBox="1"/>
          <p:nvPr/>
        </p:nvSpPr>
        <p:spPr>
          <a:xfrm>
            <a:off x="994141" y="0"/>
            <a:ext cx="73244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 Warum fällt es uns </a:t>
            </a:r>
            <a:r>
              <a:rPr lang="de-A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leichter, </a:t>
            </a:r>
          </a:p>
          <a:p>
            <a:pPr algn="ctr"/>
            <a:r>
              <a:rPr lang="de-A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den Vater </a:t>
            </a:r>
            <a:r>
              <a:rPr lang="de-A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und </a:t>
            </a:r>
            <a:r>
              <a:rPr lang="de-A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den </a:t>
            </a:r>
            <a:r>
              <a:rPr lang="de-A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Sohn </a:t>
            </a:r>
          </a:p>
          <a:p>
            <a:pPr algn="ctr"/>
            <a:r>
              <a:rPr lang="de-A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als Person und göttliches Individuum </a:t>
            </a:r>
            <a:endParaRPr lang="de-A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anose="03010101010101010101" pitchFamily="66" charset="0"/>
            </a:endParaRPr>
          </a:p>
          <a:p>
            <a:pPr algn="ctr"/>
            <a:r>
              <a:rPr lang="de-A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wahrzunehmen,</a:t>
            </a:r>
          </a:p>
          <a:p>
            <a:pPr algn="ctr"/>
            <a:r>
              <a:rPr lang="de-A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aber mit dem Geist tun wir uns schwerer</a:t>
            </a:r>
            <a:r>
              <a:rPr lang="de-A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?</a:t>
            </a:r>
            <a:endParaRPr lang="de-A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anose="03010101010101010101" pitchFamily="66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411760" y="2132856"/>
            <a:ext cx="4981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liegt an den Frequenzen!!</a:t>
            </a:r>
            <a:endParaRPr lang="de-AT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618500" y="3801783"/>
            <a:ext cx="25681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Unser Geist </a:t>
            </a:r>
            <a:endParaRPr lang="de-AT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A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 </a:t>
            </a:r>
            <a:r>
              <a:rPr lang="de-A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 „Funkgerät</a:t>
            </a:r>
            <a:r>
              <a:rPr lang="de-A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</a:p>
          <a:p>
            <a:pPr algn="ctr"/>
            <a:r>
              <a:rPr lang="de-A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</a:t>
            </a:r>
            <a:r>
              <a:rPr lang="de-A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Frequenzen:</a:t>
            </a:r>
            <a:endParaRPr lang="de-AT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191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82917"/>
            <a:ext cx="6157186" cy="3557485"/>
          </a:xfrm>
          <a:effectLst>
            <a:softEdge rad="317500"/>
          </a:effectLst>
        </p:spPr>
      </p:pic>
      <p:sp>
        <p:nvSpPr>
          <p:cNvPr id="8" name="Textfeld 7"/>
          <p:cNvSpPr txBox="1"/>
          <p:nvPr/>
        </p:nvSpPr>
        <p:spPr>
          <a:xfrm>
            <a:off x="251520" y="188640"/>
            <a:ext cx="407464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dirty="0" smtClean="0"/>
              <a:t>Eine Frequenz verbindet uns </a:t>
            </a:r>
            <a:endParaRPr lang="de-AT" dirty="0" smtClean="0"/>
          </a:p>
          <a:p>
            <a:pPr algn="ctr"/>
            <a:r>
              <a:rPr lang="de-AT" sz="2800" dirty="0" smtClean="0">
                <a:solidFill>
                  <a:srgbClr val="FF0000"/>
                </a:solidFill>
              </a:rPr>
              <a:t>mit </a:t>
            </a:r>
            <a:r>
              <a:rPr lang="de-AT" sz="2800" dirty="0" smtClean="0">
                <a:solidFill>
                  <a:srgbClr val="FF0000"/>
                </a:solidFill>
              </a:rPr>
              <a:t>dem Vater</a:t>
            </a:r>
            <a:r>
              <a:rPr lang="de-AT" dirty="0" smtClean="0"/>
              <a:t>. </a:t>
            </a:r>
          </a:p>
          <a:p>
            <a:pPr algn="ctr"/>
            <a:r>
              <a:rPr lang="de-AT" dirty="0" smtClean="0"/>
              <a:t>Diese Frequenz funktioniert beidseitig:</a:t>
            </a:r>
          </a:p>
          <a:p>
            <a:pPr algn="ctr"/>
            <a:r>
              <a:rPr lang="de-AT" dirty="0" smtClean="0"/>
              <a:t>Der Vater spricht mit mir durch die Bibel; </a:t>
            </a:r>
          </a:p>
          <a:p>
            <a:pPr algn="ctr"/>
            <a:r>
              <a:rPr lang="de-AT" dirty="0" smtClean="0"/>
              <a:t>ich spreche mit ihm durch das Gebet!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1661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82917"/>
            <a:ext cx="6157186" cy="3557485"/>
          </a:xfrm>
          <a:effectLst>
            <a:softEdge rad="317500"/>
          </a:effectLst>
        </p:spPr>
      </p:pic>
      <p:sp>
        <p:nvSpPr>
          <p:cNvPr id="8" name="Textfeld 7"/>
          <p:cNvSpPr txBox="1"/>
          <p:nvPr/>
        </p:nvSpPr>
        <p:spPr>
          <a:xfrm>
            <a:off x="34615" y="188640"/>
            <a:ext cx="407464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dirty="0" smtClean="0"/>
              <a:t>Eine Frequenz verbindet uns </a:t>
            </a:r>
            <a:endParaRPr lang="de-AT" dirty="0" smtClean="0"/>
          </a:p>
          <a:p>
            <a:pPr algn="ctr"/>
            <a:r>
              <a:rPr lang="de-A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</a:t>
            </a:r>
            <a:r>
              <a:rPr lang="de-A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 Vater</a:t>
            </a:r>
            <a:r>
              <a:rPr lang="de-AT" dirty="0" smtClean="0"/>
              <a:t>. </a:t>
            </a:r>
          </a:p>
          <a:p>
            <a:pPr algn="ctr"/>
            <a:r>
              <a:rPr lang="de-AT" dirty="0" smtClean="0"/>
              <a:t>Diese Frequenz funktioniert beidseitig:</a:t>
            </a:r>
          </a:p>
          <a:p>
            <a:pPr algn="ctr"/>
            <a:r>
              <a:rPr lang="de-AT" dirty="0" smtClean="0"/>
              <a:t>Der Vater spricht mit mir durch die Bibel; </a:t>
            </a:r>
          </a:p>
          <a:p>
            <a:pPr algn="ctr"/>
            <a:r>
              <a:rPr lang="de-AT" dirty="0" smtClean="0"/>
              <a:t>ich spreche mit ihm durch das Gebet!</a:t>
            </a:r>
            <a:endParaRPr lang="de-AT" dirty="0"/>
          </a:p>
        </p:txBody>
      </p:sp>
      <p:sp>
        <p:nvSpPr>
          <p:cNvPr id="9" name="Textfeld 8"/>
          <p:cNvSpPr txBox="1"/>
          <p:nvPr/>
        </p:nvSpPr>
        <p:spPr>
          <a:xfrm>
            <a:off x="4932040" y="443171"/>
            <a:ext cx="4048801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dirty="0" smtClean="0"/>
              <a:t>Die zweite Frequenz verbindet uns </a:t>
            </a:r>
          </a:p>
          <a:p>
            <a:pPr algn="ctr"/>
            <a:r>
              <a:rPr lang="de-A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dem Sohn.</a:t>
            </a:r>
            <a:r>
              <a:rPr lang="de-AT" dirty="0" smtClean="0"/>
              <a:t> </a:t>
            </a:r>
            <a:endParaRPr lang="de-AT" dirty="0" smtClean="0"/>
          </a:p>
          <a:p>
            <a:pPr algn="ctr"/>
            <a:r>
              <a:rPr lang="de-AT" dirty="0" smtClean="0"/>
              <a:t>Auch </a:t>
            </a:r>
            <a:r>
              <a:rPr lang="de-AT" dirty="0" smtClean="0"/>
              <a:t>diese Frequenz </a:t>
            </a:r>
          </a:p>
          <a:p>
            <a:pPr algn="ctr"/>
            <a:r>
              <a:rPr lang="de-AT" dirty="0" smtClean="0"/>
              <a:t>funktioniert beidseitig:</a:t>
            </a:r>
          </a:p>
          <a:p>
            <a:pPr algn="ctr"/>
            <a:r>
              <a:rPr lang="de-AT" dirty="0" smtClean="0"/>
              <a:t>Der Sohn spricht mit mir durch die Bibel; </a:t>
            </a:r>
            <a:endParaRPr lang="de-AT" dirty="0" smtClean="0"/>
          </a:p>
          <a:p>
            <a:pPr algn="ctr"/>
            <a:r>
              <a:rPr lang="de-AT" dirty="0" smtClean="0"/>
              <a:t>ich </a:t>
            </a:r>
            <a:r>
              <a:rPr lang="de-AT" dirty="0" smtClean="0"/>
              <a:t>spreche mit ihm durch das Gebet!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6503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/>
          <p:nvPr/>
        </p:nvSpPr>
        <p:spPr>
          <a:xfrm>
            <a:off x="-23466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3899">
            <a:off x="26506" y="2254386"/>
            <a:ext cx="5200653" cy="3004822"/>
          </a:xfrm>
          <a:effectLst>
            <a:softEdge rad="317500"/>
          </a:effectLst>
        </p:spPr>
      </p:pic>
      <p:sp>
        <p:nvSpPr>
          <p:cNvPr id="8" name="Textfeld 7"/>
          <p:cNvSpPr txBox="1"/>
          <p:nvPr/>
        </p:nvSpPr>
        <p:spPr>
          <a:xfrm>
            <a:off x="0" y="188640"/>
            <a:ext cx="407464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erste Frequenz</a:t>
            </a:r>
            <a:r>
              <a:rPr lang="de-AT" dirty="0" smtClean="0"/>
              <a:t> </a:t>
            </a:r>
            <a:r>
              <a:rPr lang="de-AT" dirty="0" smtClean="0"/>
              <a:t>verbindet uns </a:t>
            </a:r>
            <a:endParaRPr lang="de-AT" dirty="0" smtClean="0"/>
          </a:p>
          <a:p>
            <a:pPr algn="ctr"/>
            <a:r>
              <a:rPr lang="de-A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</a:t>
            </a:r>
            <a:r>
              <a:rPr lang="de-A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 Vater</a:t>
            </a:r>
            <a:r>
              <a:rPr lang="de-AT" dirty="0" smtClean="0"/>
              <a:t>. </a:t>
            </a:r>
          </a:p>
          <a:p>
            <a:pPr algn="ctr"/>
            <a:r>
              <a:rPr lang="de-AT" dirty="0" smtClean="0"/>
              <a:t>Diese Frequenz funktioniert </a:t>
            </a:r>
            <a:r>
              <a:rPr lang="de-AT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beidseitig</a:t>
            </a:r>
            <a:r>
              <a:rPr lang="de-AT" dirty="0" smtClean="0"/>
              <a:t>:</a:t>
            </a:r>
          </a:p>
          <a:p>
            <a:pPr algn="ctr"/>
            <a:r>
              <a:rPr lang="de-AT" dirty="0" smtClean="0"/>
              <a:t>Der Vater spricht mit mir durch die Bibel; </a:t>
            </a:r>
          </a:p>
          <a:p>
            <a:pPr algn="ctr"/>
            <a:r>
              <a:rPr lang="de-AT" dirty="0" smtClean="0"/>
              <a:t>ich spreche mit ihm durch das Gebet!</a:t>
            </a:r>
            <a:endParaRPr lang="de-AT" dirty="0"/>
          </a:p>
        </p:txBody>
      </p:sp>
      <p:sp>
        <p:nvSpPr>
          <p:cNvPr id="9" name="Textfeld 8"/>
          <p:cNvSpPr txBox="1"/>
          <p:nvPr/>
        </p:nvSpPr>
        <p:spPr>
          <a:xfrm>
            <a:off x="4860032" y="188640"/>
            <a:ext cx="4048801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zweite Frequenz</a:t>
            </a:r>
            <a:r>
              <a:rPr lang="de-AT" dirty="0" smtClean="0"/>
              <a:t> verbindet uns </a:t>
            </a:r>
          </a:p>
          <a:p>
            <a:pPr algn="ctr"/>
            <a:r>
              <a:rPr lang="de-A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dem Sohn.</a:t>
            </a:r>
            <a:r>
              <a:rPr lang="de-AT" dirty="0" smtClean="0"/>
              <a:t> </a:t>
            </a:r>
            <a:endParaRPr lang="de-AT" dirty="0" smtClean="0"/>
          </a:p>
          <a:p>
            <a:pPr algn="ctr"/>
            <a:r>
              <a:rPr lang="de-AT" dirty="0" smtClean="0"/>
              <a:t>Auch </a:t>
            </a:r>
            <a:r>
              <a:rPr lang="de-AT" dirty="0" smtClean="0"/>
              <a:t>diese Frequenz </a:t>
            </a:r>
          </a:p>
          <a:p>
            <a:pPr algn="ctr"/>
            <a:r>
              <a:rPr lang="de-AT" dirty="0" smtClean="0"/>
              <a:t>funktioniert </a:t>
            </a:r>
            <a:r>
              <a:rPr lang="de-AT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beidseitig</a:t>
            </a:r>
            <a:r>
              <a:rPr lang="de-AT" dirty="0" smtClean="0"/>
              <a:t>:</a:t>
            </a:r>
          </a:p>
          <a:p>
            <a:pPr algn="ctr"/>
            <a:r>
              <a:rPr lang="de-AT" dirty="0" smtClean="0"/>
              <a:t>Der Sohn spricht mit mir durch die Bibel; </a:t>
            </a:r>
            <a:endParaRPr lang="de-AT" dirty="0" smtClean="0"/>
          </a:p>
          <a:p>
            <a:pPr algn="ctr"/>
            <a:r>
              <a:rPr lang="de-AT" dirty="0" smtClean="0"/>
              <a:t>ich </a:t>
            </a:r>
            <a:r>
              <a:rPr lang="de-AT" dirty="0" smtClean="0"/>
              <a:t>spreche mit ihm durch das Gebet!</a:t>
            </a:r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4964885" y="2507657"/>
            <a:ext cx="3655167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dritte Frequenz</a:t>
            </a:r>
            <a:r>
              <a:rPr lang="de-AT" dirty="0" smtClean="0"/>
              <a:t> verbindet uns </a:t>
            </a:r>
            <a:endParaRPr lang="de-AT" dirty="0" smtClean="0"/>
          </a:p>
          <a:p>
            <a:pPr algn="ctr"/>
            <a:r>
              <a:rPr lang="de-A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dem </a:t>
            </a:r>
            <a:r>
              <a:rPr lang="de-A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Geist. </a:t>
            </a:r>
            <a:endParaRPr lang="de-AT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AT" dirty="0" smtClean="0"/>
              <a:t>Aber </a:t>
            </a:r>
            <a:r>
              <a:rPr lang="de-AT" dirty="0" smtClean="0"/>
              <a:t>diese Frequenz </a:t>
            </a:r>
          </a:p>
          <a:p>
            <a:pPr algn="ctr"/>
            <a:r>
              <a:rPr lang="de-AT" dirty="0" smtClean="0"/>
              <a:t>funktioniert </a:t>
            </a:r>
            <a:r>
              <a:rPr lang="de-AT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 einseitig</a:t>
            </a:r>
            <a:r>
              <a:rPr lang="de-AT" dirty="0" smtClean="0"/>
              <a:t>: </a:t>
            </a:r>
            <a:endParaRPr lang="de-AT" dirty="0" smtClean="0"/>
          </a:p>
          <a:p>
            <a:pPr algn="ctr"/>
            <a:r>
              <a:rPr lang="de-AT" dirty="0" smtClean="0"/>
              <a:t>Der </a:t>
            </a:r>
            <a:r>
              <a:rPr lang="de-AT" dirty="0" smtClean="0"/>
              <a:t>Geist </a:t>
            </a:r>
            <a:r>
              <a:rPr lang="de-AT" dirty="0" smtClean="0"/>
              <a:t>spricht </a:t>
            </a:r>
            <a:r>
              <a:rPr lang="de-AT" dirty="0" smtClean="0"/>
              <a:t>mit </a:t>
            </a:r>
            <a:r>
              <a:rPr lang="de-AT" dirty="0" smtClean="0"/>
              <a:t>mir</a:t>
            </a:r>
          </a:p>
          <a:p>
            <a:pPr algn="ctr"/>
            <a:r>
              <a:rPr lang="de-AT" dirty="0" smtClean="0"/>
              <a:t> </a:t>
            </a:r>
            <a:r>
              <a:rPr lang="de-AT" dirty="0" smtClean="0"/>
              <a:t>durch die Bibel; </a:t>
            </a:r>
          </a:p>
          <a:p>
            <a:pPr algn="ctr"/>
            <a:r>
              <a:rPr lang="de-AT" dirty="0" smtClean="0"/>
              <a:t>aber ich spreche nicht mit ihm!</a:t>
            </a:r>
          </a:p>
          <a:p>
            <a:pPr algn="ctr"/>
            <a:r>
              <a:rPr lang="de-AT" dirty="0" smtClean="0"/>
              <a:t>Wenn ich mit ihm sprechen will, </a:t>
            </a:r>
          </a:p>
          <a:p>
            <a:pPr algn="ctr"/>
            <a:r>
              <a:rPr lang="de-AT" dirty="0" smtClean="0"/>
              <a:t>kommt diese Verbindung nicht </a:t>
            </a:r>
          </a:p>
          <a:p>
            <a:pPr algn="ctr"/>
            <a:r>
              <a:rPr lang="de-AT" dirty="0" smtClean="0"/>
              <a:t>zustande. Er leidet mich sofort auf</a:t>
            </a:r>
          </a:p>
          <a:p>
            <a:pPr algn="ctr"/>
            <a:r>
              <a:rPr lang="de-AT" dirty="0" smtClean="0"/>
              <a:t>eine der beiden anderen Frequenzen</a:t>
            </a:r>
          </a:p>
          <a:p>
            <a:pPr algn="ctr"/>
            <a:r>
              <a:rPr lang="de-AT" dirty="0" smtClean="0"/>
              <a:t>um, bevorzugt auf die Frequenz mit</a:t>
            </a:r>
          </a:p>
          <a:p>
            <a:pPr algn="ctr"/>
            <a:r>
              <a:rPr lang="de-AT" dirty="0" smtClean="0"/>
              <a:t>dem Sohn!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4549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Прямоугольник 3"/>
          <p:cNvSpPr/>
          <p:nvPr/>
        </p:nvSpPr>
        <p:spPr>
          <a:xfrm>
            <a:off x="-26379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080" y="1979283"/>
            <a:ext cx="6256548" cy="4692411"/>
          </a:xfr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5" y="274638"/>
            <a:ext cx="3287236" cy="3769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feld 5"/>
          <p:cNvSpPr txBox="1"/>
          <p:nvPr/>
        </p:nvSpPr>
        <p:spPr>
          <a:xfrm>
            <a:off x="3681478" y="310437"/>
            <a:ext cx="4810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 smtClean="0"/>
              <a:t>Die Frequenzen verbinden mich mit:</a:t>
            </a:r>
            <a:endParaRPr lang="de-AT" sz="2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175194" y="5013176"/>
            <a:ext cx="867930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AT" sz="2400" b="1" dirty="0" smtClean="0"/>
              <a:t>dem </a:t>
            </a:r>
          </a:p>
          <a:p>
            <a:r>
              <a:rPr lang="de-AT" sz="2400" b="1" dirty="0" smtClean="0"/>
              <a:t>Vater</a:t>
            </a:r>
            <a:endParaRPr lang="de-AT" sz="24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5081213" y="3957703"/>
            <a:ext cx="825867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AT" sz="2400" b="1" dirty="0" smtClean="0"/>
              <a:t>dem </a:t>
            </a:r>
          </a:p>
          <a:p>
            <a:r>
              <a:rPr lang="de-AT" sz="2400" b="1" dirty="0" smtClean="0"/>
              <a:t>Sohn</a:t>
            </a:r>
            <a:endParaRPr lang="de-AT" sz="24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5965813" y="3213006"/>
            <a:ext cx="838435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AT" sz="2400" b="1" dirty="0" smtClean="0"/>
              <a:t>dem </a:t>
            </a:r>
          </a:p>
          <a:p>
            <a:r>
              <a:rPr lang="de-AT" sz="2400" b="1" dirty="0" smtClean="0"/>
              <a:t>Geist</a:t>
            </a:r>
            <a:endParaRPr lang="de-AT" sz="2400" b="1" dirty="0"/>
          </a:p>
        </p:txBody>
      </p:sp>
      <p:sp>
        <p:nvSpPr>
          <p:cNvPr id="10" name="Pfeil nach oben und unten 9"/>
          <p:cNvSpPr/>
          <p:nvPr/>
        </p:nvSpPr>
        <p:spPr>
          <a:xfrm rot="18946446">
            <a:off x="2214921" y="2034094"/>
            <a:ext cx="656939" cy="3915791"/>
          </a:xfrm>
          <a:prstGeom prst="upDownArrow">
            <a:avLst>
              <a:gd name="adj1" fmla="val 50000"/>
              <a:gd name="adj2" fmla="val 38208"/>
            </a:avLst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Pfeil nach oben und unten 10"/>
          <p:cNvSpPr/>
          <p:nvPr/>
        </p:nvSpPr>
        <p:spPr>
          <a:xfrm rot="17455877">
            <a:off x="2992168" y="1386574"/>
            <a:ext cx="625126" cy="3907214"/>
          </a:xfrm>
          <a:prstGeom prst="upDownArrow">
            <a:avLst>
              <a:gd name="adj1" fmla="val 50000"/>
              <a:gd name="adj2" fmla="val 38208"/>
            </a:avLst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Pfeil nach unten 14"/>
          <p:cNvSpPr/>
          <p:nvPr/>
        </p:nvSpPr>
        <p:spPr>
          <a:xfrm rot="19168043">
            <a:off x="2323973" y="968730"/>
            <a:ext cx="516982" cy="4988825"/>
          </a:xfrm>
          <a:prstGeom prst="downArrow">
            <a:avLst/>
          </a:prstGeom>
          <a:solidFill>
            <a:srgbClr val="FFFF00"/>
          </a:solidFill>
          <a:ln w="666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Pfeil nach unten 11"/>
          <p:cNvSpPr/>
          <p:nvPr/>
        </p:nvSpPr>
        <p:spPr>
          <a:xfrm rot="6371021">
            <a:off x="3294702" y="-16162"/>
            <a:ext cx="611685" cy="4790144"/>
          </a:xfrm>
          <a:prstGeom prst="downArrow">
            <a:avLst/>
          </a:prstGeom>
          <a:solidFill>
            <a:srgbClr val="FF0000"/>
          </a:solidFill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Pfeil nach unten 13"/>
          <p:cNvSpPr/>
          <p:nvPr/>
        </p:nvSpPr>
        <p:spPr>
          <a:xfrm rot="18374449">
            <a:off x="2740345" y="619409"/>
            <a:ext cx="516982" cy="4878612"/>
          </a:xfrm>
          <a:prstGeom prst="downArrow">
            <a:avLst/>
          </a:prstGeom>
          <a:solidFill>
            <a:srgbClr val="FFFF00"/>
          </a:solidFill>
          <a:ln w="666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4711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2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71800" y="44624"/>
            <a:ext cx="3576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/>
              <a:t>Zum Nachdenken: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118339" y="1628800"/>
            <a:ext cx="68886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de-DE" sz="2400" b="1" dirty="0" smtClean="0"/>
              <a:t>Was unterscheidet eine Beziehung zu einer Kraft</a:t>
            </a:r>
          </a:p>
          <a:p>
            <a:pPr marL="457200" indent="-457200" algn="ctr"/>
            <a:r>
              <a:rPr lang="de-DE" sz="2400" b="1" dirty="0" smtClean="0"/>
              <a:t>   von einer Beziehung zu einer Person?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42524" y="4047455"/>
            <a:ext cx="5478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/>
              <a:t>3. Wie reagiert der Geist auf mein Leben?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99160" y="2636912"/>
            <a:ext cx="73656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/>
              <a:t>2. Wie baue ich Beziehungen auf zu lebenden Personen?</a:t>
            </a:r>
          </a:p>
          <a:p>
            <a:pPr algn="ctr"/>
            <a:r>
              <a:rPr lang="de-DE" sz="2400" b="1" dirty="0" smtClean="0"/>
              <a:t>Inwiefern gilt das auch bzgl. des Hl. Geistes?</a:t>
            </a:r>
          </a:p>
          <a:p>
            <a:pPr algn="ctr"/>
            <a:r>
              <a:rPr lang="de-DE" sz="2400" b="1" u="dbl" dirty="0" smtClean="0">
                <a:solidFill>
                  <a:srgbClr val="FF0000"/>
                </a:solidFill>
                <a:uFill>
                  <a:solidFill>
                    <a:schemeClr val="tx1"/>
                  </a:solidFill>
                </a:uFill>
              </a:rPr>
              <a:t>Vgl. </a:t>
            </a:r>
            <a:r>
              <a:rPr lang="de-DE" sz="2400" b="1" u="dbl" dirty="0" err="1" smtClean="0">
                <a:solidFill>
                  <a:srgbClr val="FF0000"/>
                </a:solidFill>
                <a:uFill>
                  <a:solidFill>
                    <a:schemeClr val="tx1"/>
                  </a:solidFill>
                </a:uFill>
              </a:rPr>
              <a:t>Mk</a:t>
            </a:r>
            <a:r>
              <a:rPr lang="de-DE" sz="2400" b="1" u="dbl" dirty="0" smtClean="0">
                <a:solidFill>
                  <a:srgbClr val="FF0000"/>
                </a:solidFill>
                <a:uFill>
                  <a:solidFill>
                    <a:schemeClr val="tx1"/>
                  </a:solidFill>
                </a:uFill>
              </a:rPr>
              <a:t> 3:29;  </a:t>
            </a:r>
            <a:r>
              <a:rPr lang="de-DE" sz="2400" b="1" u="dbl" dirty="0" err="1" smtClean="0">
                <a:solidFill>
                  <a:srgbClr val="FF0000"/>
                </a:solidFill>
                <a:uFill>
                  <a:solidFill>
                    <a:schemeClr val="tx1"/>
                  </a:solidFill>
                </a:uFill>
              </a:rPr>
              <a:t>Eph</a:t>
            </a:r>
            <a:r>
              <a:rPr lang="de-DE" sz="2400" b="1" u="dbl" dirty="0" smtClean="0">
                <a:solidFill>
                  <a:srgbClr val="FF0000"/>
                </a:solidFill>
                <a:uFill>
                  <a:solidFill>
                    <a:schemeClr val="tx1"/>
                  </a:solidFill>
                </a:uFill>
              </a:rPr>
              <a:t> 4:30; </a:t>
            </a:r>
            <a:r>
              <a:rPr lang="de-DE" sz="2400" b="1" u="dbl" dirty="0" err="1" smtClean="0">
                <a:solidFill>
                  <a:srgbClr val="FF0000"/>
                </a:solidFill>
                <a:uFill>
                  <a:solidFill>
                    <a:schemeClr val="tx1"/>
                  </a:solidFill>
                </a:uFill>
              </a:rPr>
              <a:t>Apg</a:t>
            </a:r>
            <a:r>
              <a:rPr lang="de-DE" sz="2400" b="1" u="dbl" dirty="0" smtClean="0">
                <a:solidFill>
                  <a:srgbClr val="FF0000"/>
                </a:solidFill>
                <a:uFill>
                  <a:solidFill>
                    <a:schemeClr val="tx1"/>
                  </a:solidFill>
                </a:uFill>
              </a:rPr>
              <a:t> 5:3;  7:51</a:t>
            </a:r>
            <a:endParaRPr lang="ru-RU" sz="2400" b="1" u="dbl" dirty="0">
              <a:solidFill>
                <a:srgbClr val="FF0000"/>
              </a:solidFill>
              <a:uFill>
                <a:solidFill>
                  <a:schemeClr val="tx1"/>
                </a:solidFill>
              </a:u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811" y="4964975"/>
            <a:ext cx="77121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/>
              <a:t>4. Inwiefern bezeugt mein Leben, </a:t>
            </a:r>
          </a:p>
          <a:p>
            <a:pPr algn="ctr"/>
            <a:r>
              <a:rPr lang="de-DE" sz="2400" b="1" dirty="0" smtClean="0"/>
              <a:t>dass es vor einer göttlichen Person gelebt </a:t>
            </a:r>
          </a:p>
          <a:p>
            <a:pPr algn="ctr"/>
            <a:r>
              <a:rPr lang="de-DE" sz="2400" b="1" dirty="0" smtClean="0"/>
              <a:t>und von ihr beeinflusst wird? </a:t>
            </a:r>
          </a:p>
          <a:p>
            <a:pPr algn="ctr"/>
            <a:r>
              <a:rPr lang="de-DE" sz="2400" b="1" dirty="0" smtClean="0"/>
              <a:t>Welche Veränderungen sind auf den Geist zurückzuführen?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91680" y="622429"/>
            <a:ext cx="6076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/>
              <a:t>Der Heilige Geist – eine Person!</a:t>
            </a: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42884" y="44624"/>
            <a:ext cx="86685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600" dirty="0" smtClean="0"/>
              <a:t>Darf ich mich vorstellen?</a:t>
            </a:r>
            <a:endParaRPr lang="ru-RU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1700808"/>
            <a:ext cx="46742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Meine Person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3212976"/>
            <a:ext cx="88267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Meine Arbeitsbeschreibung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9158" y="4725144"/>
            <a:ext cx="78577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Meine Beziehung zu Dir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373039" y="188640"/>
            <a:ext cx="4423007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1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</a:t>
            </a:r>
            <a:endParaRPr lang="ru-RU" sz="41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42884" y="44624"/>
            <a:ext cx="86685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600" dirty="0" smtClean="0"/>
              <a:t>Darf ich mich vorstellen?</a:t>
            </a:r>
            <a:endParaRPr lang="ru-RU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2048720" y="1650820"/>
            <a:ext cx="46297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9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Meine</a:t>
            </a:r>
            <a:r>
              <a:rPr lang="de-DE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 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0" b="37401"/>
          <a:stretch/>
        </p:blipFill>
        <p:spPr>
          <a:xfrm>
            <a:off x="685800" y="3040549"/>
            <a:ext cx="8199547" cy="396032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42884" y="44624"/>
            <a:ext cx="86685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600" dirty="0" smtClean="0"/>
              <a:t>Darf ich mich vorstellen?</a:t>
            </a:r>
            <a:endParaRPr lang="ru-RU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2435988" y="1268760"/>
            <a:ext cx="4297138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 </a:t>
            </a:r>
          </a:p>
          <a:p>
            <a:pPr algn="ctr"/>
            <a:r>
              <a:rPr lang="de-DE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Wirken</a:t>
            </a:r>
          </a:p>
          <a:p>
            <a:pPr algn="ctr"/>
            <a:r>
              <a:rPr lang="de-DE" sz="8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</a:t>
            </a:r>
            <a:r>
              <a:rPr lang="de-DE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de-DE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Pfingsten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42884" y="44624"/>
            <a:ext cx="86685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600" dirty="0" smtClean="0"/>
              <a:t>Darf ich mich vorstellen?</a:t>
            </a:r>
            <a:endParaRPr lang="ru-RU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1700808"/>
            <a:ext cx="46742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Meine Person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3212976"/>
            <a:ext cx="46253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Mein Wirken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9158" y="4725144"/>
            <a:ext cx="78577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Meine Beziehung zu Dir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51609" y="44624"/>
            <a:ext cx="5865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 Wirken vor Pfingsten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908720"/>
            <a:ext cx="7700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Ich befähige bestimmte Personen zu bestimmten Aufgaben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1556792"/>
            <a:ext cx="2903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Bezaleel</a:t>
            </a:r>
            <a:r>
              <a:rPr lang="de-DE" sz="2800" dirty="0" smtClean="0"/>
              <a:t>  Ex.31:2-3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2852936"/>
            <a:ext cx="2722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Othniel</a:t>
            </a:r>
            <a:r>
              <a:rPr lang="de-DE" sz="2800" dirty="0" smtClean="0"/>
              <a:t>  </a:t>
            </a:r>
            <a:r>
              <a:rPr lang="de-DE" sz="2800" dirty="0" err="1" smtClean="0"/>
              <a:t>Ri</a:t>
            </a:r>
            <a:r>
              <a:rPr lang="de-DE" sz="2800" dirty="0" smtClean="0"/>
              <a:t> 3:9-10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907704" y="4149080"/>
            <a:ext cx="3073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Simson  Ri.13:24-25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699792" y="5157192"/>
            <a:ext cx="3048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Asarja</a:t>
            </a:r>
            <a:r>
              <a:rPr lang="de-DE" sz="2800" dirty="0" smtClean="0"/>
              <a:t> 2Chron. 15:1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42206" y="2132856"/>
            <a:ext cx="844545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/>
              <a:t>Siehe, ich habe </a:t>
            </a:r>
            <a:r>
              <a:rPr lang="de-DE" b="1" dirty="0" err="1" smtClean="0"/>
              <a:t>Bezaleel</a:t>
            </a:r>
            <a:r>
              <a:rPr lang="de-DE" b="1" dirty="0" smtClean="0"/>
              <a:t>…mit dem Geiste Gottes erfüllt,…. um Künstliches zu ersinnen, </a:t>
            </a:r>
          </a:p>
          <a:p>
            <a:pPr algn="ctr"/>
            <a:r>
              <a:rPr lang="de-DE" b="1" dirty="0" smtClean="0"/>
              <a:t>zu arbeiten in Gold und in Silber und in Erz  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3430741"/>
            <a:ext cx="838857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 smtClean="0"/>
              <a:t>Und der Geist Jahwes kam über ihn, und er richtete Israel; und er zog aus zum Streite, </a:t>
            </a:r>
          </a:p>
          <a:p>
            <a:r>
              <a:rPr lang="de-DE" b="1" dirty="0" smtClean="0"/>
              <a:t>und Jahwe gab </a:t>
            </a:r>
            <a:r>
              <a:rPr lang="de-DE" b="1" dirty="0" err="1" smtClean="0"/>
              <a:t>Kuschan-Rischathaim</a:t>
            </a:r>
            <a:r>
              <a:rPr lang="de-DE" b="1" dirty="0" smtClean="0"/>
              <a:t>, den König von Aram, in seine Hand,…</a:t>
            </a:r>
            <a:endParaRPr lang="ru-RU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5496" y="4654877"/>
            <a:ext cx="90610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 smtClean="0"/>
              <a:t>Und der Geist Jahwes fing an, ihn zu treiben zu </a:t>
            </a:r>
            <a:r>
              <a:rPr lang="de-DE" b="1" dirty="0" err="1" smtClean="0"/>
              <a:t>Machaneh</a:t>
            </a:r>
            <a:r>
              <a:rPr lang="de-DE" b="1" dirty="0" smtClean="0"/>
              <a:t>-Dan zwischen </a:t>
            </a:r>
            <a:r>
              <a:rPr lang="de-DE" b="1" dirty="0" err="1" smtClean="0"/>
              <a:t>Zorha</a:t>
            </a:r>
            <a:r>
              <a:rPr lang="de-DE" b="1" dirty="0" smtClean="0"/>
              <a:t> und </a:t>
            </a:r>
            <a:r>
              <a:rPr lang="de-DE" b="1" dirty="0" err="1" smtClean="0"/>
              <a:t>Eschtaol</a:t>
            </a:r>
            <a:r>
              <a:rPr lang="de-DE" b="1" dirty="0" smtClean="0"/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520" y="5723964"/>
            <a:ext cx="87400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Und auf </a:t>
            </a:r>
            <a:r>
              <a:rPr lang="de-DE" b="1" dirty="0" err="1" smtClean="0"/>
              <a:t>Asarja</a:t>
            </a:r>
            <a:r>
              <a:rPr lang="de-DE" b="1" dirty="0" smtClean="0"/>
              <a:t>, den Sohn </a:t>
            </a:r>
            <a:r>
              <a:rPr lang="de-DE" b="1" dirty="0" err="1" smtClean="0"/>
              <a:t>Odeds</a:t>
            </a:r>
            <a:r>
              <a:rPr lang="de-DE" b="1" dirty="0" smtClean="0"/>
              <a:t>, kam der Geist Gottes. Und er ging hinaus, Asa entgegen, und sprach zu ihm…:</a:t>
            </a:r>
          </a:p>
        </p:txBody>
      </p:sp>
      <p:sp>
        <p:nvSpPr>
          <p:cNvPr id="15" name="Textfeld 14"/>
          <p:cNvSpPr txBox="1"/>
          <p:nvPr/>
        </p:nvSpPr>
        <p:spPr>
          <a:xfrm rot="20759862">
            <a:off x="55852" y="2589672"/>
            <a:ext cx="8882561" cy="120032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de-AT" sz="36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Meine bevorzugte Klientel:</a:t>
            </a:r>
          </a:p>
          <a:p>
            <a:pPr algn="ctr"/>
            <a:r>
              <a:rPr lang="de-AT" sz="3600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Künstler, Kämpfer und Propheten</a:t>
            </a:r>
            <a:endParaRPr lang="de-AT" sz="3600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27584" y="908720"/>
            <a:ext cx="5397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Ich befähige sogar </a:t>
            </a:r>
            <a:r>
              <a:rPr lang="de-DE" sz="2400" b="1" dirty="0" err="1" smtClean="0"/>
              <a:t>ungerettete</a:t>
            </a:r>
            <a:r>
              <a:rPr lang="de-DE" sz="2400" b="1" dirty="0" smtClean="0"/>
              <a:t> Personen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1772816"/>
            <a:ext cx="2778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Bileam</a:t>
            </a:r>
            <a:r>
              <a:rPr lang="de-DE" sz="2800" dirty="0" smtClean="0"/>
              <a:t>  </a:t>
            </a:r>
            <a:r>
              <a:rPr lang="de-DE" sz="2800" dirty="0" err="1" smtClean="0"/>
              <a:t>Num</a:t>
            </a:r>
            <a:r>
              <a:rPr lang="de-DE" sz="2800" dirty="0" smtClean="0"/>
              <a:t> 24:2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292687" y="3429000"/>
            <a:ext cx="2569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Saul  1Sam 11:6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796743" y="4581128"/>
            <a:ext cx="3525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Kajaphas</a:t>
            </a:r>
            <a:r>
              <a:rPr lang="de-DE" sz="2800" dirty="0" smtClean="0"/>
              <a:t>  </a:t>
            </a:r>
            <a:r>
              <a:rPr lang="de-DE" sz="2800" dirty="0" err="1" smtClean="0"/>
              <a:t>Joh</a:t>
            </a:r>
            <a:r>
              <a:rPr lang="de-DE" sz="2800" dirty="0" smtClean="0"/>
              <a:t> 11:49-52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651609" y="44624"/>
            <a:ext cx="5865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 Wirken vor Pfingsten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2348880"/>
            <a:ext cx="766229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 smtClean="0"/>
              <a:t>Und </a:t>
            </a:r>
            <a:r>
              <a:rPr lang="de-DE" b="1" dirty="0" err="1" smtClean="0"/>
              <a:t>Bileam</a:t>
            </a:r>
            <a:r>
              <a:rPr lang="de-DE" b="1" dirty="0" smtClean="0"/>
              <a:t> erhob seine Augen und sah Israel, gelagert nach seinen Stämmen; </a:t>
            </a:r>
          </a:p>
          <a:p>
            <a:r>
              <a:rPr lang="de-DE" b="1" dirty="0" smtClean="0"/>
              <a:t>und der Geist Gottes kam über ihn. 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496" y="4006805"/>
            <a:ext cx="90976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 smtClean="0"/>
              <a:t>Da geriet der Geist Gottes über Saul, als er diese Worte hörte, und sein Zorn entbrannte sehr.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9201" y="5085184"/>
            <a:ext cx="8775287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/>
              <a:t>Ein Gewisser aber aus ihnen, </a:t>
            </a:r>
            <a:r>
              <a:rPr lang="de-DE" b="1" dirty="0" err="1" smtClean="0"/>
              <a:t>Kajaphas</a:t>
            </a:r>
            <a:r>
              <a:rPr lang="de-DE" b="1" dirty="0" smtClean="0"/>
              <a:t>, der jenes Jahr </a:t>
            </a:r>
            <a:r>
              <a:rPr lang="de-DE" b="1" dirty="0" err="1" smtClean="0"/>
              <a:t>Hoherpriester</a:t>
            </a:r>
            <a:r>
              <a:rPr lang="de-DE" b="1" dirty="0" smtClean="0"/>
              <a:t> war, sprach zu ihnen: </a:t>
            </a:r>
          </a:p>
          <a:p>
            <a:pPr algn="ctr"/>
            <a:r>
              <a:rPr lang="de-DE" b="1" dirty="0" smtClean="0"/>
              <a:t>Ihr wisset nichts, und überleget auch nicht, dass es euch nützlich ist, </a:t>
            </a:r>
            <a:r>
              <a:rPr lang="de-DE" b="1" dirty="0" err="1" smtClean="0"/>
              <a:t>daß</a:t>
            </a:r>
            <a:r>
              <a:rPr lang="de-DE" b="1" dirty="0" smtClean="0"/>
              <a:t> ein Mensch </a:t>
            </a:r>
          </a:p>
          <a:p>
            <a:pPr algn="ctr"/>
            <a:r>
              <a:rPr lang="de-DE" b="1" dirty="0" smtClean="0"/>
              <a:t>für das Volk sterbe und nicht die ganze Nation umkomme. Dies aber sagte er </a:t>
            </a:r>
          </a:p>
          <a:p>
            <a:pPr algn="ctr"/>
            <a:r>
              <a:rPr lang="de-DE" b="1" dirty="0" smtClean="0"/>
              <a:t>nicht aus sich selbst, sondern da er jenes Jahr </a:t>
            </a:r>
            <a:r>
              <a:rPr lang="de-DE" b="1" dirty="0" err="1" smtClean="0"/>
              <a:t>Hoherpriester</a:t>
            </a:r>
            <a:r>
              <a:rPr lang="de-DE" b="1" dirty="0" smtClean="0"/>
              <a:t> war, weissagte er, </a:t>
            </a:r>
          </a:p>
          <a:p>
            <a:pPr algn="ctr"/>
            <a:r>
              <a:rPr lang="de-DE" b="1" dirty="0" err="1" smtClean="0"/>
              <a:t>dssß</a:t>
            </a:r>
            <a:r>
              <a:rPr lang="de-DE" b="1" dirty="0" smtClean="0"/>
              <a:t> Jesus für die Nation sterben sollte…</a:t>
            </a:r>
            <a:endParaRPr lang="ru-RU" b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 animBg="1"/>
      <p:bldP spid="12" grpId="0" animBg="1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4541" y="748336"/>
            <a:ext cx="87174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>
                <a:latin typeface="Lucida Handwriting" panose="03010101010101010101" pitchFamily="66" charset="0"/>
              </a:rPr>
              <a:t>Ich ziehe mich aber zurück von diesen Personen,</a:t>
            </a:r>
          </a:p>
          <a:p>
            <a:pPr algn="ctr"/>
            <a:r>
              <a:rPr lang="de-DE" sz="2400" b="1" dirty="0" smtClean="0">
                <a:latin typeface="Lucida Handwriting" panose="03010101010101010101" pitchFamily="66" charset="0"/>
              </a:rPr>
              <a:t>wenn die Aufgabe vollendet  ist</a:t>
            </a:r>
          </a:p>
          <a:p>
            <a:pPr algn="ctr"/>
            <a:r>
              <a:rPr lang="de-DE" sz="2400" b="1" dirty="0" smtClean="0">
                <a:latin typeface="Lucida Handwriting" panose="03010101010101010101" pitchFamily="66" charset="0"/>
              </a:rPr>
              <a:t>oder die Person  sich als unwürdig erweist!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4130" y="2986381"/>
            <a:ext cx="1414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Ps 51:11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4722312"/>
            <a:ext cx="2670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Saul  1Sam 16:14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651609" y="44624"/>
            <a:ext cx="5865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 Wirken vor Pfingsten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19" y="3734310"/>
            <a:ext cx="85434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 smtClean="0"/>
              <a:t>Verwirf mich nicht von deinem Angesicht und nimm deinen heiligen Geist nicht von mir.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-4953" y="5602963"/>
            <a:ext cx="91455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b="1" dirty="0" smtClean="0"/>
              <a:t>Und der Geist des HERRN wich von Saul, und ein böser Geist vom HERRN machte ihn unruhig.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965" y="1707738"/>
            <a:ext cx="8673528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 smtClean="0"/>
              <a:t>und ich werde den Vater bitten, </a:t>
            </a:r>
          </a:p>
          <a:p>
            <a:pPr algn="ctr"/>
            <a:r>
              <a:rPr lang="de-DE" sz="3200" dirty="0" smtClean="0"/>
              <a:t>und er wird euch einen anderen Sachwalter geben,</a:t>
            </a:r>
          </a:p>
          <a:p>
            <a:pPr algn="ctr"/>
            <a:r>
              <a:rPr lang="de-DE" sz="3200" dirty="0" smtClean="0"/>
              <a:t>dass er bei euch sei in Ewigkeit, </a:t>
            </a:r>
          </a:p>
          <a:p>
            <a:pPr algn="ctr"/>
            <a:r>
              <a:rPr lang="de-DE" sz="3200" dirty="0" smtClean="0"/>
              <a:t>den Geist der Wahrheit, </a:t>
            </a:r>
          </a:p>
          <a:p>
            <a:pPr algn="ctr"/>
            <a:r>
              <a:rPr lang="de-DE" sz="3200" dirty="0" smtClean="0"/>
              <a:t>den die Welt nicht empfangen kann, </a:t>
            </a:r>
          </a:p>
          <a:p>
            <a:pPr algn="ctr"/>
            <a:r>
              <a:rPr lang="de-DE" sz="3200" dirty="0" smtClean="0"/>
              <a:t>weil sie ihn nicht sieht noch ihn kennt. </a:t>
            </a:r>
          </a:p>
          <a:p>
            <a:pPr algn="ctr"/>
            <a:r>
              <a:rPr lang="de-DE" sz="3200" dirty="0" smtClean="0"/>
              <a:t>Ihr [aber] kennet ihn, </a:t>
            </a:r>
          </a:p>
          <a:p>
            <a:pPr algn="ctr"/>
            <a:endParaRPr lang="de-AT" sz="3200" dirty="0" smtClean="0"/>
          </a:p>
          <a:p>
            <a:pPr algn="ctr"/>
            <a:endParaRPr lang="de-AT" sz="3200" dirty="0" smtClean="0"/>
          </a:p>
          <a:p>
            <a:pPr algn="ctr"/>
            <a:endParaRPr lang="ru-RU" sz="3200" dirty="0" smtClean="0"/>
          </a:p>
          <a:p>
            <a:pPr algn="ctr"/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335253" y="5256018"/>
            <a:ext cx="418095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 smtClean="0"/>
              <a:t>denn </a:t>
            </a:r>
            <a:r>
              <a:rPr lang="de-DE" sz="3200" b="1" u="sng" dirty="0" smtClean="0"/>
              <a:t>er bleibt bei</a:t>
            </a:r>
            <a:r>
              <a:rPr lang="de-DE" sz="3200" dirty="0" smtClean="0"/>
              <a:t> euch </a:t>
            </a:r>
          </a:p>
          <a:p>
            <a:pPr algn="ctr"/>
            <a:endParaRPr lang="de-AT" sz="3200" dirty="0" smtClean="0"/>
          </a:p>
          <a:p>
            <a:pPr algn="ctr"/>
            <a:r>
              <a:rPr lang="de-AT" sz="3200" dirty="0" smtClean="0"/>
              <a:t>(</a:t>
            </a:r>
            <a:r>
              <a:rPr lang="de-AT" sz="3200" dirty="0" err="1" smtClean="0"/>
              <a:t>Joh</a:t>
            </a:r>
            <a:r>
              <a:rPr lang="de-AT" sz="3200" dirty="0" smtClean="0"/>
              <a:t> 14:16-17)</a:t>
            </a:r>
          </a:p>
          <a:p>
            <a:pPr algn="ctr"/>
            <a:endParaRPr lang="ru-RU" sz="3200" dirty="0" smtClean="0"/>
          </a:p>
          <a:p>
            <a:pPr algn="ctr"/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335253" y="5748460"/>
            <a:ext cx="399962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 smtClean="0"/>
              <a:t>und </a:t>
            </a:r>
            <a:r>
              <a:rPr lang="de-DE" sz="3200" b="1" u="sng" dirty="0" smtClean="0"/>
              <a:t>wird in euch sein</a:t>
            </a:r>
            <a:r>
              <a:rPr lang="de-DE" sz="3200" dirty="0" smtClean="0"/>
              <a:t>. </a:t>
            </a:r>
          </a:p>
          <a:p>
            <a:pPr algn="ctr"/>
            <a:endParaRPr lang="de-AT" sz="3200" dirty="0" smtClean="0"/>
          </a:p>
          <a:p>
            <a:pPr algn="ctr"/>
            <a:endParaRPr lang="ru-RU" sz="3200" dirty="0" smtClean="0"/>
          </a:p>
          <a:p>
            <a:pPr algn="ctr"/>
            <a:endParaRPr lang="ru-RU" sz="3200" dirty="0"/>
          </a:p>
        </p:txBody>
      </p:sp>
      <p:sp>
        <p:nvSpPr>
          <p:cNvPr id="8" name="TextBox 5"/>
          <p:cNvSpPr txBox="1"/>
          <p:nvPr/>
        </p:nvSpPr>
        <p:spPr>
          <a:xfrm>
            <a:off x="1275260" y="28418"/>
            <a:ext cx="62632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Als in Christus das Reich Gottes</a:t>
            </a:r>
          </a:p>
          <a:p>
            <a:pPr algn="ctr"/>
            <a:r>
              <a:rPr lang="de-D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herangekommen war,</a:t>
            </a:r>
          </a:p>
          <a:p>
            <a:pPr algn="ctr"/>
            <a:r>
              <a:rPr lang="de-D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sandte Jesus mich mit einer neuen</a:t>
            </a:r>
          </a:p>
          <a:p>
            <a:pPr algn="ctr"/>
            <a:r>
              <a:rPr lang="de-D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Aufgabenbeschreibung: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42884" y="44624"/>
            <a:ext cx="86685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600" dirty="0" smtClean="0"/>
              <a:t>Darf ich mich vorstellen?</a:t>
            </a:r>
            <a:endParaRPr lang="ru-RU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2435988" y="1268760"/>
            <a:ext cx="4297138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 </a:t>
            </a:r>
          </a:p>
          <a:p>
            <a:pPr algn="ctr"/>
            <a:r>
              <a:rPr lang="de-DE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Wirken</a:t>
            </a:r>
          </a:p>
          <a:p>
            <a:pPr algn="ctr"/>
            <a:r>
              <a:rPr lang="de-DE" sz="8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</a:t>
            </a:r>
            <a:r>
              <a:rPr lang="de-DE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de-DE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Pfingsten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01121" y="764704"/>
            <a:ext cx="46580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rgbClr val="FF0000"/>
                </a:solidFill>
              </a:rPr>
              <a:t>Gegenüber Christus:  </a:t>
            </a:r>
          </a:p>
          <a:p>
            <a:pPr algn="ctr"/>
            <a:r>
              <a:rPr lang="de-DE" sz="3200" b="1" dirty="0" smtClean="0"/>
              <a:t>Ich bezeuge den Sohn!</a:t>
            </a:r>
          </a:p>
          <a:p>
            <a:pPr algn="ctr"/>
            <a:r>
              <a:rPr lang="de-DE" sz="3200" b="1" dirty="0" smtClean="0"/>
              <a:t>Ich verherrliche den Sohn!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2479536"/>
            <a:ext cx="779373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dirty="0" smtClean="0"/>
              <a:t>Wenn aber der Sachwalter gekommen ist, </a:t>
            </a:r>
          </a:p>
          <a:p>
            <a:pPr algn="ctr"/>
            <a:r>
              <a:rPr lang="de-DE" sz="2800" dirty="0" smtClean="0"/>
              <a:t>den ich euch von dem Vater senden werde, </a:t>
            </a:r>
          </a:p>
          <a:p>
            <a:pPr algn="ctr"/>
            <a:r>
              <a:rPr lang="de-DE" sz="2800" dirty="0" smtClean="0"/>
              <a:t>der Geist der Wahrheit, der von dem Vater ausgeht, </a:t>
            </a:r>
          </a:p>
          <a:p>
            <a:pPr algn="ctr"/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wird er von mir zeugen</a:t>
            </a:r>
            <a:r>
              <a:rPr lang="de-DE" sz="2800" dirty="0" smtClean="0"/>
              <a:t>. </a:t>
            </a:r>
          </a:p>
          <a:p>
            <a:pPr algn="ctr"/>
            <a:r>
              <a:rPr lang="de-AT" sz="2800" dirty="0" smtClean="0"/>
              <a:t>(</a:t>
            </a:r>
            <a:r>
              <a:rPr lang="de-AT" sz="2800" dirty="0" err="1" smtClean="0"/>
              <a:t>Joh</a:t>
            </a:r>
            <a:r>
              <a:rPr lang="de-AT" sz="2800" dirty="0" smtClean="0"/>
              <a:t> 15:26)</a:t>
            </a:r>
          </a:p>
          <a:p>
            <a:pPr algn="ctr"/>
            <a:endParaRPr lang="ru-RU" sz="2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331640" y="5013176"/>
            <a:ext cx="64136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wird mich verherrlichen</a:t>
            </a:r>
            <a:r>
              <a:rPr lang="de-DE" sz="2800" dirty="0" smtClean="0"/>
              <a:t>, </a:t>
            </a:r>
          </a:p>
          <a:p>
            <a:pPr algn="ctr"/>
            <a:r>
              <a:rPr lang="de-DE" sz="2800" dirty="0" smtClean="0"/>
              <a:t>denn von dem Meinen wird er empfangen </a:t>
            </a:r>
          </a:p>
          <a:p>
            <a:pPr algn="ctr"/>
            <a:r>
              <a:rPr lang="de-DE" sz="2800" dirty="0" smtClean="0"/>
              <a:t>und euch verkündigen. </a:t>
            </a:r>
          </a:p>
          <a:p>
            <a:pPr algn="ctr"/>
            <a:r>
              <a:rPr lang="de-AT" sz="2800" dirty="0" smtClean="0"/>
              <a:t>(</a:t>
            </a:r>
            <a:r>
              <a:rPr lang="de-AT" sz="2800" dirty="0" err="1" smtClean="0"/>
              <a:t>Joh</a:t>
            </a:r>
            <a:r>
              <a:rPr lang="de-AT" sz="2800" dirty="0" smtClean="0"/>
              <a:t> 16:14)</a:t>
            </a:r>
          </a:p>
          <a:p>
            <a:pPr algn="ctr"/>
            <a:endParaRPr lang="ru-RU" sz="2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524203" y="44624"/>
            <a:ext cx="6120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 Wirken seit Pfingsten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2" r="13012"/>
          <a:stretch/>
        </p:blipFill>
        <p:spPr>
          <a:xfrm>
            <a:off x="-36512" y="-178492"/>
            <a:ext cx="9361040" cy="7207892"/>
          </a:xfrm>
        </p:spPr>
      </p:pic>
      <p:sp>
        <p:nvSpPr>
          <p:cNvPr id="5" name="Textfeld 4"/>
          <p:cNvSpPr txBox="1"/>
          <p:nvPr/>
        </p:nvSpPr>
        <p:spPr>
          <a:xfrm>
            <a:off x="179512" y="4797152"/>
            <a:ext cx="68547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4400" dirty="0" err="1" smtClean="0">
                <a:latin typeface="Lucida Handwriting" panose="03010101010101010101" pitchFamily="66" charset="0"/>
              </a:rPr>
              <a:t>Welch</a:t>
            </a:r>
            <a:r>
              <a:rPr lang="de-AT" sz="4400" dirty="0" smtClean="0">
                <a:latin typeface="Lucida Handwriting" panose="03010101010101010101" pitchFamily="66" charset="0"/>
              </a:rPr>
              <a:t> ein herrlicher </a:t>
            </a:r>
          </a:p>
          <a:p>
            <a:pPr algn="ctr"/>
            <a:r>
              <a:rPr lang="de-AT" sz="4400" dirty="0" smtClean="0">
                <a:latin typeface="Lucida Handwriting" panose="03010101010101010101" pitchFamily="66" charset="0"/>
              </a:rPr>
              <a:t>Heiland!</a:t>
            </a:r>
            <a:endParaRPr lang="de-AT" sz="4400" dirty="0">
              <a:latin typeface="Lucida Handwriting" panose="03010101010101010101" pitchFamily="66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-1974" y="274638"/>
            <a:ext cx="9326502" cy="67547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070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79626" y="620688"/>
            <a:ext cx="51010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rgbClr val="FF0000"/>
                </a:solidFill>
              </a:rPr>
              <a:t>Gegenüber der Gemeinde:  </a:t>
            </a:r>
          </a:p>
          <a:p>
            <a:pPr algn="ctr"/>
            <a:r>
              <a:rPr lang="de-DE" sz="3200" b="1" dirty="0" smtClean="0"/>
              <a:t>Bausteine sammeln    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496" y="1628800"/>
            <a:ext cx="387888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Denn auch </a:t>
            </a:r>
            <a:r>
              <a:rPr lang="de-DE" sz="2000" b="1" dirty="0" smtClean="0"/>
              <a:t>in einem Geiste</a:t>
            </a:r>
            <a:r>
              <a:rPr lang="de-DE" sz="2000" dirty="0" smtClean="0"/>
              <a:t> </a:t>
            </a:r>
          </a:p>
          <a:p>
            <a:pPr algn="ctr"/>
            <a:r>
              <a:rPr lang="de-DE" sz="2000" dirty="0" smtClean="0"/>
              <a:t>sind </a:t>
            </a:r>
            <a:r>
              <a:rPr lang="de-DE" sz="2000" b="1" dirty="0" smtClean="0"/>
              <a:t>wir alle</a:t>
            </a:r>
            <a:r>
              <a:rPr lang="de-DE" sz="2000" dirty="0" smtClean="0"/>
              <a:t> </a:t>
            </a:r>
          </a:p>
          <a:p>
            <a:pPr algn="ctr"/>
            <a:r>
              <a:rPr lang="de-DE" sz="2000" dirty="0" smtClean="0"/>
              <a:t>zu einem Leibe getauft worden, </a:t>
            </a:r>
          </a:p>
          <a:p>
            <a:pPr algn="ctr"/>
            <a:r>
              <a:rPr lang="de-DE" sz="2000" dirty="0" smtClean="0"/>
              <a:t>es seien </a:t>
            </a:r>
            <a:r>
              <a:rPr lang="de-DE" sz="2000" b="1" dirty="0" smtClean="0"/>
              <a:t>Juden oder Griechen</a:t>
            </a:r>
            <a:r>
              <a:rPr lang="de-DE" sz="2000" dirty="0" smtClean="0"/>
              <a:t>, </a:t>
            </a:r>
          </a:p>
          <a:p>
            <a:pPr algn="ctr"/>
            <a:r>
              <a:rPr lang="de-DE" sz="2000" dirty="0" smtClean="0"/>
              <a:t>es seien</a:t>
            </a:r>
            <a:r>
              <a:rPr lang="de-DE" sz="2000" b="1" dirty="0" smtClean="0"/>
              <a:t> Sklaven oder Freie,</a:t>
            </a:r>
            <a:r>
              <a:rPr lang="de-DE" sz="2000" dirty="0" smtClean="0"/>
              <a:t> </a:t>
            </a:r>
          </a:p>
          <a:p>
            <a:pPr algn="ctr"/>
            <a:r>
              <a:rPr lang="de-DE" sz="2000" dirty="0" smtClean="0"/>
              <a:t>und sind alle </a:t>
            </a:r>
          </a:p>
          <a:p>
            <a:pPr algn="ctr"/>
            <a:r>
              <a:rPr lang="de-DE" sz="2000" b="1" dirty="0" smtClean="0"/>
              <a:t>mit einem Geiste</a:t>
            </a:r>
            <a:r>
              <a:rPr lang="de-DE" sz="2000" dirty="0" smtClean="0"/>
              <a:t> getränkt worden. </a:t>
            </a:r>
          </a:p>
          <a:p>
            <a:pPr algn="ctr"/>
            <a:r>
              <a:rPr lang="de-AT" sz="2000" dirty="0" smtClean="0"/>
              <a:t>(1Kor 12:13)</a:t>
            </a:r>
            <a:endParaRPr lang="ru-RU" sz="20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5" r="8358"/>
          <a:stretch/>
        </p:blipFill>
        <p:spPr>
          <a:xfrm>
            <a:off x="3779520" y="1556985"/>
            <a:ext cx="5472608" cy="525271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4087320" y="1697906"/>
            <a:ext cx="4807919" cy="5016758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</a:rPr>
              <a:t>Denn durch ihn haben wir </a:t>
            </a:r>
          </a:p>
          <a:p>
            <a:pPr algn="ctr"/>
            <a:r>
              <a:rPr lang="de-DE" sz="2000" b="1" dirty="0" smtClean="0">
                <a:solidFill>
                  <a:schemeClr val="bg1"/>
                </a:solidFill>
              </a:rPr>
              <a:t>beide den Zugang </a:t>
            </a:r>
          </a:p>
          <a:p>
            <a:pPr algn="ctr"/>
            <a:r>
              <a:rPr lang="de-DE" sz="2000" b="1" u="sng" dirty="0" smtClean="0">
                <a:solidFill>
                  <a:schemeClr val="bg1"/>
                </a:solidFill>
              </a:rPr>
              <a:t>durch einen Geist </a:t>
            </a:r>
            <a:r>
              <a:rPr lang="de-DE" sz="2000" b="1" dirty="0" smtClean="0">
                <a:solidFill>
                  <a:schemeClr val="bg1"/>
                </a:solidFill>
              </a:rPr>
              <a:t>zu dem Vater. </a:t>
            </a:r>
          </a:p>
          <a:p>
            <a:pPr algn="ctr"/>
            <a:r>
              <a:rPr lang="de-DE" sz="2000" b="1" dirty="0" smtClean="0">
                <a:solidFill>
                  <a:schemeClr val="bg1"/>
                </a:solidFill>
              </a:rPr>
              <a:t>Also seid ihr denn nicht mehr Fremdlinge </a:t>
            </a:r>
          </a:p>
          <a:p>
            <a:pPr algn="ctr"/>
            <a:r>
              <a:rPr lang="de-DE" sz="2000" b="1" dirty="0" smtClean="0">
                <a:solidFill>
                  <a:schemeClr val="bg1"/>
                </a:solidFill>
              </a:rPr>
              <a:t>und ohne Bürgerrecht, </a:t>
            </a:r>
          </a:p>
          <a:p>
            <a:pPr algn="ctr"/>
            <a:r>
              <a:rPr lang="de-DE" sz="2000" b="1" dirty="0" smtClean="0">
                <a:solidFill>
                  <a:schemeClr val="bg1"/>
                </a:solidFill>
              </a:rPr>
              <a:t>sondern ihr seid Mitbürger der Heiligen </a:t>
            </a:r>
          </a:p>
          <a:p>
            <a:pPr algn="ctr"/>
            <a:r>
              <a:rPr lang="de-DE" sz="2000" b="1" dirty="0" smtClean="0">
                <a:solidFill>
                  <a:schemeClr val="bg1"/>
                </a:solidFill>
              </a:rPr>
              <a:t>und Hausgenossen Gottes, </a:t>
            </a:r>
          </a:p>
          <a:p>
            <a:pPr algn="ctr"/>
            <a:r>
              <a:rPr lang="de-DE" sz="2000" b="1" dirty="0" smtClean="0">
                <a:solidFill>
                  <a:schemeClr val="bg1"/>
                </a:solidFill>
              </a:rPr>
              <a:t>aufgebaut auf die Grundlage </a:t>
            </a:r>
          </a:p>
          <a:p>
            <a:pPr algn="ctr"/>
            <a:r>
              <a:rPr lang="de-DE" sz="2000" b="1" dirty="0" smtClean="0">
                <a:solidFill>
                  <a:schemeClr val="bg1"/>
                </a:solidFill>
              </a:rPr>
              <a:t>der Apostel und Propheten, </a:t>
            </a:r>
          </a:p>
          <a:p>
            <a:pPr algn="ctr"/>
            <a:r>
              <a:rPr lang="de-DE" sz="2000" b="1" dirty="0" smtClean="0">
                <a:solidFill>
                  <a:schemeClr val="bg1"/>
                </a:solidFill>
              </a:rPr>
              <a:t>indem Jesus Christus selbst Eckstein ist, </a:t>
            </a:r>
          </a:p>
          <a:p>
            <a:pPr algn="ctr"/>
            <a:r>
              <a:rPr lang="de-DE" sz="2000" b="1" dirty="0" smtClean="0">
                <a:solidFill>
                  <a:schemeClr val="bg1"/>
                </a:solidFill>
              </a:rPr>
              <a:t>in welchem der ganze Bau, </a:t>
            </a:r>
          </a:p>
          <a:p>
            <a:pPr algn="ctr"/>
            <a:r>
              <a:rPr lang="de-DE" sz="2000" b="1" dirty="0" smtClean="0">
                <a:solidFill>
                  <a:schemeClr val="bg1"/>
                </a:solidFill>
              </a:rPr>
              <a:t>wohl zusammengefügt, </a:t>
            </a:r>
          </a:p>
          <a:p>
            <a:pPr algn="ctr"/>
            <a:r>
              <a:rPr lang="de-DE" sz="2000" b="1" dirty="0" smtClean="0">
                <a:solidFill>
                  <a:schemeClr val="bg1"/>
                </a:solidFill>
              </a:rPr>
              <a:t>wächst zu einem heiligen Tempel im Herrn, </a:t>
            </a:r>
          </a:p>
          <a:p>
            <a:pPr algn="ctr"/>
            <a:r>
              <a:rPr lang="de-DE" sz="2000" b="1" dirty="0" smtClean="0">
                <a:solidFill>
                  <a:schemeClr val="bg1"/>
                </a:solidFill>
              </a:rPr>
              <a:t>in welchem auch ihr </a:t>
            </a:r>
            <a:r>
              <a:rPr lang="de-DE" sz="2000" b="1" dirty="0" err="1" smtClean="0">
                <a:solidFill>
                  <a:schemeClr val="bg1"/>
                </a:solidFill>
              </a:rPr>
              <a:t>mitaufgebaut</a:t>
            </a:r>
            <a:r>
              <a:rPr lang="de-DE" sz="2000" b="1" dirty="0" smtClean="0">
                <a:solidFill>
                  <a:schemeClr val="bg1"/>
                </a:solidFill>
              </a:rPr>
              <a:t> werdet </a:t>
            </a:r>
          </a:p>
          <a:p>
            <a:pPr algn="ctr"/>
            <a:r>
              <a:rPr lang="de-DE" sz="2000" b="1" dirty="0" smtClean="0">
                <a:solidFill>
                  <a:schemeClr val="bg1"/>
                </a:solidFill>
              </a:rPr>
              <a:t>zu einer </a:t>
            </a:r>
            <a:r>
              <a:rPr lang="de-DE" sz="2000" b="1" u="sng" dirty="0" smtClean="0">
                <a:solidFill>
                  <a:schemeClr val="bg1"/>
                </a:solidFill>
              </a:rPr>
              <a:t>Behausung Gottes im Geiste</a:t>
            </a:r>
            <a:r>
              <a:rPr lang="de-DE" sz="2000" b="1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de-AT" sz="2000" b="1" dirty="0" smtClean="0">
                <a:solidFill>
                  <a:schemeClr val="bg1"/>
                </a:solidFill>
              </a:rPr>
              <a:t>(</a:t>
            </a:r>
            <a:r>
              <a:rPr lang="de-AT" sz="2000" b="1" dirty="0" err="1" smtClean="0">
                <a:solidFill>
                  <a:schemeClr val="bg1"/>
                </a:solidFill>
              </a:rPr>
              <a:t>Eph</a:t>
            </a:r>
            <a:r>
              <a:rPr lang="de-AT" sz="2000" b="1" dirty="0" smtClean="0">
                <a:solidFill>
                  <a:schemeClr val="bg1"/>
                </a:solidFill>
              </a:rPr>
              <a:t> 2:18-22)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43685" y="1116033"/>
            <a:ext cx="3332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b="1" dirty="0" smtClean="0"/>
              <a:t>und Tempel bauen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203" y="44624"/>
            <a:ext cx="6120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 Wirken seit Pfingsten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nhaltsplatzhalt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912" y="3926846"/>
            <a:ext cx="4302380" cy="2932605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459719" y="764704"/>
            <a:ext cx="41408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rgbClr val="FF0000"/>
                </a:solidFill>
              </a:rPr>
              <a:t>Gegenüber der Welt:  </a:t>
            </a:r>
          </a:p>
          <a:p>
            <a:pPr algn="ctr"/>
            <a:r>
              <a:rPr lang="de-DE" sz="3200" b="1" dirty="0" smtClean="0"/>
              <a:t>Ich überführe die Welt!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6512" y="2564904"/>
            <a:ext cx="9377952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Doch ich sage euch die Wahrheit: Es ist euch nützlich, dass ich weggehe, </a:t>
            </a:r>
          </a:p>
          <a:p>
            <a:pPr algn="ctr"/>
            <a:r>
              <a:rPr lang="de-DE" sz="2000" dirty="0" smtClean="0"/>
              <a:t>denn wenn ich nicht weggehe, wird der Sachwalter nicht zu euch kommen; </a:t>
            </a:r>
          </a:p>
          <a:p>
            <a:pPr algn="ctr"/>
            <a:r>
              <a:rPr lang="de-DE" sz="2000" dirty="0" smtClean="0"/>
              <a:t>wenn ich aber hingehe, werde ich ihn zu euch senden. </a:t>
            </a:r>
          </a:p>
          <a:p>
            <a:pPr algn="ctr"/>
            <a:r>
              <a:rPr lang="de-DE" sz="2000" dirty="0" smtClean="0"/>
              <a:t>Und wenn er gekommen ist, </a:t>
            </a:r>
            <a:r>
              <a:rPr lang="de-DE" sz="2000" b="1" dirty="0" smtClean="0"/>
              <a:t>wird er die Welt überführen</a:t>
            </a:r>
            <a:r>
              <a:rPr lang="de-DE" sz="2000" dirty="0" smtClean="0"/>
              <a:t> </a:t>
            </a:r>
          </a:p>
          <a:p>
            <a:pPr algn="ctr"/>
            <a:r>
              <a:rPr lang="de-DE" sz="2000" dirty="0" smtClean="0"/>
              <a:t>von </a:t>
            </a:r>
            <a:r>
              <a:rPr lang="de-DE" sz="2000" b="1" dirty="0" smtClean="0"/>
              <a:t>Sünde</a:t>
            </a:r>
            <a:r>
              <a:rPr lang="de-DE" sz="2000" dirty="0" smtClean="0"/>
              <a:t> </a:t>
            </a:r>
          </a:p>
          <a:p>
            <a:pPr algn="ctr"/>
            <a:r>
              <a:rPr lang="de-DE" sz="2000" dirty="0" smtClean="0"/>
              <a:t>und von </a:t>
            </a:r>
            <a:r>
              <a:rPr lang="de-DE" sz="2000" b="1" dirty="0" smtClean="0"/>
              <a:t>Gerechtigkeit</a:t>
            </a:r>
            <a:r>
              <a:rPr lang="de-DE" sz="2000" dirty="0" smtClean="0"/>
              <a:t> </a:t>
            </a:r>
          </a:p>
          <a:p>
            <a:pPr algn="ctr"/>
            <a:r>
              <a:rPr lang="de-DE" sz="2000" dirty="0" smtClean="0"/>
              <a:t>und von </a:t>
            </a:r>
            <a:r>
              <a:rPr lang="de-DE" sz="2000" b="1" dirty="0" smtClean="0"/>
              <a:t>Gericht.</a:t>
            </a:r>
            <a:r>
              <a:rPr lang="de-DE" sz="2000" dirty="0" smtClean="0"/>
              <a:t> </a:t>
            </a:r>
          </a:p>
          <a:p>
            <a:pPr algn="ctr"/>
            <a:r>
              <a:rPr lang="de-DE" sz="2000" dirty="0" smtClean="0"/>
              <a:t>Von </a:t>
            </a:r>
            <a:r>
              <a:rPr lang="de-DE" sz="2000" b="1" dirty="0" smtClean="0"/>
              <a:t>Sünde</a:t>
            </a:r>
            <a:r>
              <a:rPr lang="de-DE" sz="2000" dirty="0" smtClean="0"/>
              <a:t>, weil sie </a:t>
            </a:r>
            <a:r>
              <a:rPr lang="de-DE" sz="2000" b="1" dirty="0" smtClean="0"/>
              <a:t>nicht an mich glauben</a:t>
            </a:r>
            <a:r>
              <a:rPr lang="de-DE" sz="2000" dirty="0" smtClean="0"/>
              <a:t>; </a:t>
            </a:r>
          </a:p>
          <a:p>
            <a:pPr algn="ctr"/>
            <a:r>
              <a:rPr lang="de-DE" sz="2000" dirty="0" smtClean="0"/>
              <a:t>von </a:t>
            </a:r>
            <a:r>
              <a:rPr lang="de-DE" sz="2000" b="1" dirty="0" smtClean="0"/>
              <a:t>Gerechtigkeit</a:t>
            </a:r>
            <a:r>
              <a:rPr lang="de-DE" sz="2000" dirty="0" smtClean="0"/>
              <a:t> aber, weil ich </a:t>
            </a:r>
            <a:r>
              <a:rPr lang="de-DE" sz="2000" b="1" dirty="0" smtClean="0"/>
              <a:t>zu [meinem] Vater </a:t>
            </a:r>
            <a:r>
              <a:rPr lang="de-DE" sz="2000" dirty="0" smtClean="0"/>
              <a:t>gehe, und ihr mich nicht mehr sehet; </a:t>
            </a:r>
          </a:p>
          <a:p>
            <a:pPr algn="ctr"/>
            <a:r>
              <a:rPr lang="de-DE" sz="2000" dirty="0" smtClean="0"/>
              <a:t>von </a:t>
            </a:r>
            <a:r>
              <a:rPr lang="de-DE" sz="2000" b="1" dirty="0" smtClean="0"/>
              <a:t>Gericht</a:t>
            </a:r>
            <a:r>
              <a:rPr lang="de-DE" sz="2000" dirty="0" smtClean="0"/>
              <a:t> aber, weil </a:t>
            </a:r>
            <a:r>
              <a:rPr lang="de-DE" sz="2000" b="1" dirty="0" smtClean="0"/>
              <a:t>der Fürst dieser Welt gerichtet </a:t>
            </a:r>
            <a:r>
              <a:rPr lang="de-DE" sz="2000" dirty="0" smtClean="0"/>
              <a:t>ist. </a:t>
            </a:r>
          </a:p>
          <a:p>
            <a:pPr algn="ctr"/>
            <a:r>
              <a:rPr lang="de-AT" sz="2000" dirty="0" smtClean="0"/>
              <a:t>(</a:t>
            </a:r>
            <a:r>
              <a:rPr lang="de-AT" sz="2000" dirty="0" err="1" smtClean="0"/>
              <a:t>Joh</a:t>
            </a:r>
            <a:r>
              <a:rPr lang="de-AT" sz="2000" dirty="0" smtClean="0"/>
              <a:t> 16:7-11)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615574" y="44624"/>
            <a:ext cx="59379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 Wirken seit Pfingsten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71800" y="548680"/>
            <a:ext cx="3576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/>
              <a:t>Zum Nachdenken: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-31635" y="1124744"/>
            <a:ext cx="91886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de-DE" sz="2400" b="1" dirty="0" smtClean="0"/>
              <a:t>Erkläre den Unterschied zwischen dem Wirken des  </a:t>
            </a:r>
            <a:r>
              <a:rPr lang="de-DE" sz="2400" b="1" dirty="0" err="1" smtClean="0"/>
              <a:t>Hl.Geistes</a:t>
            </a:r>
            <a:r>
              <a:rPr lang="de-DE" sz="2400" b="1" dirty="0" smtClean="0"/>
              <a:t> VOR </a:t>
            </a:r>
          </a:p>
          <a:p>
            <a:pPr marL="457200" indent="-457200" algn="ctr"/>
            <a:r>
              <a:rPr lang="de-DE" sz="2400" b="1" dirty="0" smtClean="0"/>
              <a:t>und dem Wirken des Hl. Geistes SEIT Pfingsten!</a:t>
            </a:r>
          </a:p>
          <a:p>
            <a:pPr marL="457200" indent="-457200" algn="ctr"/>
            <a:r>
              <a:rPr lang="de-DE" sz="2400" b="1" dirty="0" smtClean="0"/>
              <a:t>Wie passt hierzu der Vergleich </a:t>
            </a:r>
          </a:p>
          <a:p>
            <a:pPr marL="457200" indent="-457200" algn="ctr"/>
            <a:r>
              <a:rPr lang="de-DE" sz="2400" b="1" dirty="0" smtClean="0"/>
              <a:t>zwischen einem Segelboot und einem Motorschiff?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91586" y="4509120"/>
            <a:ext cx="6580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/>
              <a:t>3. Inwiefern illustriert Gen.24 </a:t>
            </a:r>
          </a:p>
          <a:p>
            <a:pPr algn="ctr"/>
            <a:r>
              <a:rPr lang="de-DE" sz="2400" b="1" dirty="0" smtClean="0"/>
              <a:t>das Wirken des Geistes gegenüber der Gemeinde?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764" y="3068960"/>
            <a:ext cx="85164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/>
              <a:t>2.     </a:t>
            </a:r>
            <a:r>
              <a:rPr lang="de-DE" sz="2400" b="1" dirty="0" err="1" smtClean="0"/>
              <a:t>Joh</a:t>
            </a:r>
            <a:r>
              <a:rPr lang="de-DE" sz="2400" b="1" dirty="0" smtClean="0"/>
              <a:t> 15:26;16:14   Wie könnte man das Wirken des Geistes </a:t>
            </a:r>
          </a:p>
          <a:p>
            <a:pPr algn="ctr"/>
            <a:r>
              <a:rPr lang="de-DE" sz="2400" b="1" dirty="0" smtClean="0"/>
              <a:t>gegenüber Jesus bezeichnen?</a:t>
            </a:r>
          </a:p>
          <a:p>
            <a:pPr algn="ctr"/>
            <a:r>
              <a:rPr lang="de-DE" sz="2400" b="1" dirty="0" smtClean="0"/>
              <a:t>Was bedeutet das für unsere Anbetungspraxis in Lied und Gebet?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0125" y="5589240"/>
            <a:ext cx="7761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/>
              <a:t>4. Inwiefern hilft dir der </a:t>
            </a:r>
            <a:r>
              <a:rPr lang="de-DE" sz="2400" b="1" dirty="0" err="1" smtClean="0"/>
              <a:t>Hl.Geist</a:t>
            </a:r>
            <a:r>
              <a:rPr lang="de-DE" sz="2400" b="1" dirty="0" smtClean="0"/>
              <a:t> in der Auseinandersetzung</a:t>
            </a:r>
          </a:p>
          <a:p>
            <a:pPr algn="ctr"/>
            <a:r>
              <a:rPr lang="de-DE" sz="2400" b="1" dirty="0" smtClean="0"/>
              <a:t>mit der Welt? Hast du dabei seine Hilfe konkret erlebt?</a:t>
            </a:r>
            <a:endParaRPr lang="ru-RU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079162" y="188640"/>
            <a:ext cx="3010761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1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</a:t>
            </a:r>
            <a:endParaRPr lang="ru-RU" sz="41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42884" y="44624"/>
            <a:ext cx="86685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600" dirty="0" smtClean="0"/>
              <a:t>Darf ich mich vorstellen?</a:t>
            </a:r>
            <a:endParaRPr lang="ru-RU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1700808"/>
            <a:ext cx="46742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Meine Person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3212976"/>
            <a:ext cx="88267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Meine Arbeitsbeschreibung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9158" y="4725144"/>
            <a:ext cx="78577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Meine Beziehung zu Dir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66917" y="188640"/>
            <a:ext cx="5835252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1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</a:t>
            </a:r>
            <a:endParaRPr lang="ru-RU" sz="41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04382" y="44624"/>
            <a:ext cx="716035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Meine</a:t>
            </a:r>
          </a:p>
          <a:p>
            <a:pPr algn="ctr"/>
            <a:r>
              <a:rPr lang="de-DE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Beziehung zu dir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3140968"/>
            <a:ext cx="2641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Vor deiner Erlösung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281986" y="4047455"/>
            <a:ext cx="2601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Bei deiner Erlösung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18090" y="4983559"/>
            <a:ext cx="2848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Nach deiner Erlösung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3528" y="4462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Meine Beziehung zu dir </a:t>
            </a:r>
            <a:r>
              <a:rPr lang="de-DE" sz="36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</a:t>
            </a:r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deiner Erlösung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197" y="980728"/>
            <a:ext cx="50161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Ich hab dich deiner Sünden überführt </a:t>
            </a:r>
          </a:p>
          <a:p>
            <a:r>
              <a:rPr lang="de-DE" sz="2400" b="1" dirty="0" smtClean="0"/>
              <a:t>und in eine heilsame Unruhe gestürzt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73348" y="2347133"/>
            <a:ext cx="945162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Und wenn er gekommen ist, </a:t>
            </a:r>
            <a:r>
              <a:rPr lang="de-DE" sz="2000" b="1" dirty="0" smtClean="0"/>
              <a:t>wird er die Welt überführen</a:t>
            </a:r>
            <a:r>
              <a:rPr lang="de-DE" sz="2000" dirty="0" smtClean="0"/>
              <a:t> </a:t>
            </a:r>
          </a:p>
          <a:p>
            <a:pPr algn="ctr"/>
            <a:r>
              <a:rPr lang="de-DE" sz="2000" dirty="0" smtClean="0"/>
              <a:t>von </a:t>
            </a:r>
            <a:r>
              <a:rPr lang="de-DE" sz="2000" b="1" dirty="0" smtClean="0"/>
              <a:t>Sünde</a:t>
            </a:r>
            <a:r>
              <a:rPr lang="de-DE" sz="2000" dirty="0" smtClean="0"/>
              <a:t> </a:t>
            </a:r>
          </a:p>
          <a:p>
            <a:pPr algn="ctr"/>
            <a:r>
              <a:rPr lang="de-DE" sz="2000" dirty="0" smtClean="0"/>
              <a:t>und von </a:t>
            </a:r>
            <a:r>
              <a:rPr lang="de-DE" sz="2000" b="1" dirty="0" smtClean="0"/>
              <a:t>Gerechtigkeit</a:t>
            </a:r>
            <a:r>
              <a:rPr lang="de-DE" sz="2000" dirty="0" smtClean="0"/>
              <a:t> </a:t>
            </a:r>
          </a:p>
          <a:p>
            <a:pPr algn="ctr"/>
            <a:r>
              <a:rPr lang="de-DE" sz="2000" dirty="0" smtClean="0"/>
              <a:t>und von </a:t>
            </a:r>
            <a:r>
              <a:rPr lang="de-DE" sz="2000" b="1" dirty="0" smtClean="0"/>
              <a:t>Gericht.</a:t>
            </a:r>
            <a:r>
              <a:rPr lang="de-DE" sz="2000" dirty="0" smtClean="0"/>
              <a:t> </a:t>
            </a:r>
          </a:p>
          <a:p>
            <a:pPr algn="ctr"/>
            <a:r>
              <a:rPr lang="de-DE" sz="2000" dirty="0" smtClean="0"/>
              <a:t>Von </a:t>
            </a:r>
            <a:r>
              <a:rPr lang="de-DE" sz="2000" b="1" dirty="0" smtClean="0"/>
              <a:t>Sünde</a:t>
            </a:r>
            <a:r>
              <a:rPr lang="de-DE" sz="2000" dirty="0" smtClean="0"/>
              <a:t>, weil sie </a:t>
            </a:r>
            <a:r>
              <a:rPr lang="de-DE" sz="2000" b="1" dirty="0" smtClean="0"/>
              <a:t>nicht an mich glauben</a:t>
            </a:r>
            <a:r>
              <a:rPr lang="de-DE" sz="2000" dirty="0" smtClean="0"/>
              <a:t>; </a:t>
            </a:r>
          </a:p>
          <a:p>
            <a:pPr algn="ctr"/>
            <a:r>
              <a:rPr lang="de-DE" sz="2000" dirty="0" smtClean="0"/>
              <a:t>von </a:t>
            </a:r>
            <a:r>
              <a:rPr lang="de-DE" sz="2000" b="1" dirty="0" smtClean="0"/>
              <a:t>Gerechtigkeit</a:t>
            </a:r>
            <a:r>
              <a:rPr lang="de-DE" sz="2000" dirty="0" smtClean="0"/>
              <a:t> aber, weil ich </a:t>
            </a:r>
            <a:r>
              <a:rPr lang="de-DE" sz="2000" b="1" dirty="0" smtClean="0"/>
              <a:t>zu [meinem] Vater </a:t>
            </a:r>
            <a:r>
              <a:rPr lang="de-DE" sz="2000" dirty="0" smtClean="0"/>
              <a:t>gehe, und ihr mich nicht mehr sehet; </a:t>
            </a:r>
          </a:p>
          <a:p>
            <a:pPr algn="ctr"/>
            <a:r>
              <a:rPr lang="de-DE" sz="2000" dirty="0" smtClean="0"/>
              <a:t>von </a:t>
            </a:r>
            <a:r>
              <a:rPr lang="de-DE" sz="2000" b="1" dirty="0" smtClean="0"/>
              <a:t>Gericht</a:t>
            </a:r>
            <a:r>
              <a:rPr lang="de-DE" sz="2000" dirty="0" smtClean="0"/>
              <a:t> aber, weil </a:t>
            </a:r>
            <a:r>
              <a:rPr lang="de-DE" sz="2000" b="1" dirty="0" smtClean="0"/>
              <a:t>der Fürst dieser Welt gerichtet </a:t>
            </a:r>
            <a:r>
              <a:rPr lang="de-DE" sz="2000" dirty="0" smtClean="0"/>
              <a:t>ist. </a:t>
            </a:r>
          </a:p>
          <a:p>
            <a:pPr algn="ctr"/>
            <a:r>
              <a:rPr lang="de-AT" sz="2000" dirty="0" smtClean="0"/>
              <a:t>(</a:t>
            </a:r>
            <a:r>
              <a:rPr lang="de-AT" sz="2000" dirty="0" err="1" smtClean="0"/>
              <a:t>Joh</a:t>
            </a:r>
            <a:r>
              <a:rPr lang="de-AT" sz="2000" dirty="0" smtClean="0"/>
              <a:t> 16:8-11)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3528" y="4462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Meine Beziehung zu dir </a:t>
            </a:r>
            <a:r>
              <a:rPr lang="de-DE" sz="36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</a:t>
            </a:r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deiner Erlösung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197" y="980728"/>
            <a:ext cx="5595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Ich hab dich wiedergeboren und versiegelt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40825" y="1556792"/>
            <a:ext cx="682366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Jesus antwortete: Wahrlich, wahrlich, ich sage dir: </a:t>
            </a:r>
          </a:p>
          <a:p>
            <a:pPr algn="ctr"/>
            <a:r>
              <a:rPr lang="de-DE" sz="2000" dirty="0" smtClean="0"/>
              <a:t>Es sei denn, dass jemand 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</a:t>
            </a:r>
            <a:r>
              <a:rPr lang="de-DE" sz="2000" dirty="0" smtClean="0"/>
              <a:t> Wasser und 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Geist geboren</a:t>
            </a:r>
            <a:r>
              <a:rPr lang="de-DE" sz="2000" dirty="0" smtClean="0"/>
              <a:t> werde, </a:t>
            </a:r>
          </a:p>
          <a:p>
            <a:pPr algn="ctr"/>
            <a:r>
              <a:rPr lang="de-DE" sz="2000" dirty="0" smtClean="0"/>
              <a:t>so kann er nicht 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das Reich Gottes eingehen</a:t>
            </a:r>
            <a:r>
              <a:rPr lang="de-DE" sz="2000" dirty="0" smtClean="0"/>
              <a:t>. </a:t>
            </a:r>
          </a:p>
          <a:p>
            <a:pPr algn="ctr"/>
            <a:r>
              <a:rPr lang="de-AT" sz="2000" dirty="0" smtClean="0"/>
              <a:t>(</a:t>
            </a:r>
            <a:r>
              <a:rPr lang="de-AT" sz="2000" dirty="0" err="1" smtClean="0"/>
              <a:t>Joh</a:t>
            </a:r>
            <a:r>
              <a:rPr lang="de-AT" sz="2000" dirty="0" smtClean="0"/>
              <a:t> 3:5)</a:t>
            </a:r>
          </a:p>
          <a:p>
            <a:pPr algn="ctr"/>
            <a:endParaRPr lang="ru-RU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91945" y="2924944"/>
            <a:ext cx="902105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000" dirty="0"/>
              <a:t>Als aber die Güte und die Menschenliebe unseres Heiland-Gottes erschien, </a:t>
            </a:r>
            <a:endParaRPr lang="de-AT" sz="2000" dirty="0" smtClean="0"/>
          </a:p>
          <a:p>
            <a:pPr algn="ctr"/>
            <a:r>
              <a:rPr lang="de-AT" sz="2000" dirty="0" smtClean="0"/>
              <a:t>errettete </a:t>
            </a:r>
            <a:r>
              <a:rPr lang="de-AT" sz="2000" dirty="0"/>
              <a:t>er uns, nicht aus Werken, die, in Gerechtigkeit vollbracht, wir getan hatten, </a:t>
            </a:r>
            <a:endParaRPr lang="de-AT" sz="2000" dirty="0" smtClean="0"/>
          </a:p>
          <a:p>
            <a:pPr algn="ctr"/>
            <a:r>
              <a:rPr lang="de-AT" sz="2000" dirty="0" smtClean="0"/>
              <a:t>sondern </a:t>
            </a:r>
            <a:r>
              <a:rPr lang="de-AT" sz="2000" dirty="0"/>
              <a:t>nach seiner Barmherzigkeit </a:t>
            </a:r>
            <a:endParaRPr lang="de-AT" sz="2000" dirty="0" smtClean="0"/>
          </a:p>
          <a:p>
            <a:pPr algn="ctr"/>
            <a:r>
              <a:rPr lang="de-A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durch </a:t>
            </a:r>
            <a:r>
              <a:rPr lang="de-A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Waschung der Wiedergeburt und Erneuerung des Heiligen Geistes</a:t>
            </a:r>
            <a:r>
              <a:rPr lang="de-AT" sz="2000" dirty="0"/>
              <a:t>, </a:t>
            </a:r>
          </a:p>
          <a:p>
            <a:pPr algn="ctr"/>
            <a:r>
              <a:rPr lang="de-AT" sz="2000" dirty="0"/>
              <a:t>(Tit 3:4-5)</a:t>
            </a:r>
          </a:p>
          <a:p>
            <a:pPr algn="ctr"/>
            <a:endParaRPr lang="de-AT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95211" y="4797152"/>
            <a:ext cx="868218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auf welchen auch ihr gehofft, nachdem ihr gehört habt das Wort der Wahrheit, </a:t>
            </a:r>
          </a:p>
          <a:p>
            <a:pPr algn="ctr"/>
            <a:r>
              <a:rPr lang="de-DE" sz="2000" dirty="0" smtClean="0"/>
              <a:t>das Evangelium eures Heils, in welchem ihr auch, nachdem ihr geglaubt habt, </a:t>
            </a:r>
          </a:p>
          <a:p>
            <a:pPr algn="ctr"/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versiegelt worden seid mit dem Heiligen Geiste</a:t>
            </a:r>
            <a:r>
              <a:rPr lang="de-DE" sz="2000" dirty="0" smtClean="0"/>
              <a:t> der Verheißung, </a:t>
            </a:r>
          </a:p>
          <a:p>
            <a:pPr algn="ctr"/>
            <a:r>
              <a:rPr lang="de-DE" sz="2000" dirty="0" smtClean="0"/>
              <a:t>welcher das Unterpfand unseres Erbes ist, zur Erlösung des 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erworbenen Besitzes</a:t>
            </a:r>
            <a:r>
              <a:rPr lang="de-DE" sz="2000" dirty="0" smtClean="0"/>
              <a:t>, </a:t>
            </a:r>
          </a:p>
          <a:p>
            <a:pPr algn="ctr"/>
            <a:r>
              <a:rPr lang="de-DE" sz="2000" dirty="0" smtClean="0"/>
              <a:t>zum Preise seiner Herrlichkeit. </a:t>
            </a:r>
          </a:p>
          <a:p>
            <a:pPr algn="ctr"/>
            <a:r>
              <a:rPr lang="de-AT" sz="2000" dirty="0" smtClean="0"/>
              <a:t>(</a:t>
            </a:r>
            <a:r>
              <a:rPr lang="de-AT" sz="2000" dirty="0" err="1" smtClean="0"/>
              <a:t>Eph</a:t>
            </a:r>
            <a:r>
              <a:rPr lang="de-AT" sz="2000" dirty="0" smtClean="0"/>
              <a:t> 1:13-14)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3528" y="4462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Meine Beziehung zu dir </a:t>
            </a:r>
            <a:r>
              <a:rPr lang="de-DE" sz="36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</a:t>
            </a:r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deiner Erlösung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197" y="980728"/>
            <a:ext cx="5595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Ich hab dich wiedergeboren und versiegelt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40825" y="1556792"/>
            <a:ext cx="682366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Jesus antwortete: Wahrlich, wahrlich, ich sage dir: </a:t>
            </a:r>
          </a:p>
          <a:p>
            <a:pPr algn="ctr"/>
            <a:r>
              <a:rPr lang="de-DE" sz="2000" dirty="0" smtClean="0"/>
              <a:t>Es sei denn, dass jemand 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</a:t>
            </a:r>
            <a:r>
              <a:rPr lang="de-DE" sz="2000" dirty="0" smtClean="0"/>
              <a:t> Wasser und 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Geist geboren</a:t>
            </a:r>
            <a:r>
              <a:rPr lang="de-DE" sz="2000" dirty="0" smtClean="0"/>
              <a:t> werde, </a:t>
            </a:r>
          </a:p>
          <a:p>
            <a:pPr algn="ctr"/>
            <a:r>
              <a:rPr lang="de-DE" sz="2000" dirty="0" smtClean="0"/>
              <a:t>so kann er nicht 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das Reich Gottes eingehen</a:t>
            </a:r>
            <a:r>
              <a:rPr lang="de-DE" sz="2000" dirty="0" smtClean="0"/>
              <a:t>. </a:t>
            </a:r>
          </a:p>
          <a:p>
            <a:pPr algn="ctr"/>
            <a:r>
              <a:rPr lang="de-AT" sz="2000" dirty="0" smtClean="0"/>
              <a:t>(</a:t>
            </a:r>
            <a:r>
              <a:rPr lang="de-AT" sz="2000" dirty="0" err="1" smtClean="0"/>
              <a:t>Joh</a:t>
            </a:r>
            <a:r>
              <a:rPr lang="de-AT" sz="2000" dirty="0" smtClean="0"/>
              <a:t> 3:5)</a:t>
            </a:r>
          </a:p>
          <a:p>
            <a:pPr algn="ctr"/>
            <a:endParaRPr lang="ru-RU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91945" y="2924944"/>
            <a:ext cx="902105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000" dirty="0"/>
              <a:t>Als aber die Güte und die Menschenliebe unseres Heiland-Gottes erschien, </a:t>
            </a:r>
            <a:endParaRPr lang="de-AT" sz="2000" dirty="0" smtClean="0"/>
          </a:p>
          <a:p>
            <a:pPr algn="ctr"/>
            <a:r>
              <a:rPr lang="de-AT" sz="2000" dirty="0" smtClean="0"/>
              <a:t>errettete </a:t>
            </a:r>
            <a:r>
              <a:rPr lang="de-AT" sz="2000" dirty="0"/>
              <a:t>er uns, nicht aus Werken, die, in Gerechtigkeit vollbracht, wir getan hatten, </a:t>
            </a:r>
            <a:endParaRPr lang="de-AT" sz="2000" dirty="0" smtClean="0"/>
          </a:p>
          <a:p>
            <a:pPr algn="ctr"/>
            <a:r>
              <a:rPr lang="de-AT" sz="2000" dirty="0" smtClean="0"/>
              <a:t>sondern </a:t>
            </a:r>
            <a:r>
              <a:rPr lang="de-AT" sz="2000" dirty="0"/>
              <a:t>nach seiner Barmherzigkeit </a:t>
            </a:r>
            <a:endParaRPr lang="de-AT" sz="2000" dirty="0" smtClean="0"/>
          </a:p>
          <a:p>
            <a:pPr algn="ctr"/>
            <a:r>
              <a:rPr lang="de-A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durch </a:t>
            </a:r>
            <a:r>
              <a:rPr lang="de-A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Waschung der Wiedergeburt und Erneuerung des Heiligen Geistes</a:t>
            </a:r>
            <a:r>
              <a:rPr lang="de-AT" sz="2000" dirty="0"/>
              <a:t>, </a:t>
            </a:r>
          </a:p>
          <a:p>
            <a:pPr algn="ctr"/>
            <a:r>
              <a:rPr lang="de-AT" sz="2000" dirty="0"/>
              <a:t>(Tit 3:4-5)</a:t>
            </a:r>
          </a:p>
          <a:p>
            <a:pPr algn="ctr"/>
            <a:endParaRPr lang="de-AT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95211" y="4797152"/>
            <a:ext cx="868218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auf welchen auch ihr gehofft, nachdem ihr gehört habt das Wort der Wahrheit, </a:t>
            </a:r>
          </a:p>
          <a:p>
            <a:pPr algn="ctr"/>
            <a:r>
              <a:rPr lang="de-DE" sz="2000" dirty="0" smtClean="0"/>
              <a:t>das Evangelium eures Heils, in welchem ihr auch, nachdem ihr geglaubt habt, </a:t>
            </a:r>
          </a:p>
          <a:p>
            <a:pPr algn="ctr"/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versiegelt worden seid mit dem Heiligen Geiste</a:t>
            </a:r>
            <a:r>
              <a:rPr lang="de-DE" sz="2000" dirty="0" smtClean="0"/>
              <a:t> der Verheißung, </a:t>
            </a:r>
          </a:p>
          <a:p>
            <a:pPr algn="ctr"/>
            <a:r>
              <a:rPr lang="de-DE" sz="2000" dirty="0" smtClean="0"/>
              <a:t>welcher das Unterpfand unseres Erbes ist, zur Erlösung des 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erworbenen Besitzes</a:t>
            </a:r>
            <a:r>
              <a:rPr lang="de-DE" sz="2000" dirty="0" smtClean="0"/>
              <a:t>, </a:t>
            </a:r>
          </a:p>
          <a:p>
            <a:pPr algn="ctr"/>
            <a:r>
              <a:rPr lang="de-DE" sz="2000" dirty="0" smtClean="0"/>
              <a:t>zum Preise seiner Herrlichkeit. </a:t>
            </a:r>
          </a:p>
          <a:p>
            <a:pPr algn="ctr"/>
            <a:r>
              <a:rPr lang="de-AT" sz="2000" dirty="0" smtClean="0"/>
              <a:t>(</a:t>
            </a:r>
            <a:r>
              <a:rPr lang="de-AT" sz="2000" dirty="0" err="1" smtClean="0"/>
              <a:t>Eph</a:t>
            </a:r>
            <a:r>
              <a:rPr lang="de-AT" sz="2000" dirty="0" smtClean="0"/>
              <a:t> 1:13-14)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22865" y="2068977"/>
            <a:ext cx="8026876" cy="38472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Äußerlich:</a:t>
            </a:r>
            <a:r>
              <a:rPr lang="de-DE" sz="3600" dirty="0" smtClean="0"/>
              <a:t> </a:t>
            </a:r>
          </a:p>
          <a:p>
            <a:pPr algn="ctr"/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Eingang</a:t>
            </a:r>
            <a:r>
              <a:rPr lang="de-DE" sz="3600" dirty="0" smtClean="0"/>
              <a:t> in Gottes Reich</a:t>
            </a:r>
          </a:p>
          <a:p>
            <a:pPr algn="ctr"/>
            <a:r>
              <a:rPr lang="de-DE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Innerlich:</a:t>
            </a:r>
            <a:r>
              <a:rPr lang="de-DE" sz="3600" dirty="0" smtClean="0"/>
              <a:t> </a:t>
            </a:r>
          </a:p>
          <a:p>
            <a:pPr algn="ctr"/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Erneuerung</a:t>
            </a:r>
            <a:r>
              <a:rPr lang="de-DE" sz="3600" dirty="0" smtClean="0"/>
              <a:t> </a:t>
            </a:r>
          </a:p>
          <a:p>
            <a:pPr algn="ctr"/>
            <a:r>
              <a:rPr lang="de-DE" sz="2800" dirty="0" smtClean="0"/>
              <a:t>(„Das Alte ist vergangen, siehe, Neues ist geworden!“)</a:t>
            </a:r>
          </a:p>
          <a:p>
            <a:pPr algn="ctr"/>
            <a:r>
              <a:rPr lang="de-DE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Ewiglich:</a:t>
            </a:r>
            <a:r>
              <a:rPr lang="de-DE" sz="3600" dirty="0" smtClean="0"/>
              <a:t> </a:t>
            </a:r>
          </a:p>
          <a:p>
            <a:pPr algn="ctr"/>
            <a:r>
              <a:rPr lang="de-DE" sz="3600" dirty="0" smtClean="0"/>
              <a:t>Besitz-</a:t>
            </a:r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Sicherung</a:t>
            </a:r>
            <a:r>
              <a:rPr lang="de-DE" sz="3600" dirty="0" smtClean="0"/>
              <a:t>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29225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446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Meine Beziehung zu dir </a:t>
            </a:r>
            <a:r>
              <a:rPr lang="de-DE" sz="36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</a:t>
            </a:r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deiner Erlösung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197" y="980728"/>
            <a:ext cx="5916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Ich rüste dich aus für ein gottgefälliges Leben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19672" y="2132856"/>
            <a:ext cx="5659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u="sng" dirty="0" smtClean="0"/>
              <a:t>Wenn du dich von mir ausfüllen lässt</a:t>
            </a:r>
            <a:endParaRPr lang="ru-RU" sz="28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611867" y="4191471"/>
            <a:ext cx="6326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u="sng" dirty="0" smtClean="0"/>
              <a:t>Wenn du dich von mir  beschenken  lässt:</a:t>
            </a:r>
            <a:endParaRPr lang="ru-RU" sz="28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3851920" y="2956882"/>
            <a:ext cx="29743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</a:rPr>
              <a:t> Frucht </a:t>
            </a:r>
            <a:r>
              <a:rPr lang="de-DE" sz="2000" b="1" dirty="0" smtClean="0"/>
              <a:t>des Geistes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92436" y="5085184"/>
            <a:ext cx="28332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</a:rPr>
              <a:t>Gaben</a:t>
            </a:r>
            <a:r>
              <a:rPr lang="de-DE" sz="2000" b="1" dirty="0" smtClean="0"/>
              <a:t> des Geistes</a:t>
            </a:r>
            <a:endParaRPr lang="ru-RU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5197" y="980728"/>
            <a:ext cx="5916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Ich rüste dich aus für ein gottgefälliges Leben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19672" y="1556792"/>
            <a:ext cx="4767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Wenn du dich von mir ausfüllen lässt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411760" y="2420888"/>
            <a:ext cx="3683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Die Erfüllung  mit dem Geist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372200" y="1988840"/>
            <a:ext cx="2346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/>
              <a:t>Der Befehl!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14608" y="2996952"/>
            <a:ext cx="6081728" cy="18158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/>
              <a:t>Und berauschet euch nicht mit Wein, </a:t>
            </a:r>
          </a:p>
          <a:p>
            <a:pPr algn="ctr"/>
            <a:r>
              <a:rPr lang="de-DE" sz="2800" b="1" dirty="0" smtClean="0"/>
              <a:t>in welchem Ausschweifung ist, </a:t>
            </a:r>
          </a:p>
          <a:p>
            <a:pPr algn="ctr"/>
            <a:r>
              <a:rPr lang="de-DE" sz="2800" b="1" dirty="0" smtClean="0"/>
              <a:t>sondern werdet mit dem Geiste erfüllt, </a:t>
            </a:r>
          </a:p>
          <a:p>
            <a:pPr algn="ctr"/>
            <a:r>
              <a:rPr lang="de-AT" sz="2800" b="1" dirty="0" smtClean="0"/>
              <a:t>(</a:t>
            </a:r>
            <a:r>
              <a:rPr lang="de-AT" sz="2800" b="1" dirty="0" err="1" smtClean="0"/>
              <a:t>Eph</a:t>
            </a:r>
            <a:r>
              <a:rPr lang="de-AT" sz="2800" b="1" dirty="0" smtClean="0"/>
              <a:t> 5:18)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2607" y="5192032"/>
            <a:ext cx="8741881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de-DE" b="1" u="sng" dirty="0" smtClean="0">
                <a:solidFill>
                  <a:srgbClr val="FF0000"/>
                </a:solidFill>
              </a:rPr>
              <a:t>redend zueinander</a:t>
            </a:r>
            <a:r>
              <a:rPr lang="de-DE" b="1" dirty="0" smtClean="0"/>
              <a:t> in Psalmen und Lobliedern und geistlichen Liedern, </a:t>
            </a:r>
          </a:p>
          <a:p>
            <a:pPr algn="ctr"/>
            <a:r>
              <a:rPr lang="de-DE" b="1" dirty="0" smtClean="0"/>
              <a:t>         </a:t>
            </a:r>
            <a:r>
              <a:rPr lang="de-DE" b="1" dirty="0" smtClean="0">
                <a:solidFill>
                  <a:srgbClr val="FF0000"/>
                </a:solidFill>
              </a:rPr>
              <a:t>singend und spielend dem Herrn</a:t>
            </a:r>
            <a:r>
              <a:rPr lang="de-DE" b="1" dirty="0" smtClean="0"/>
              <a:t> in eurem Herzen, </a:t>
            </a:r>
          </a:p>
          <a:p>
            <a:pPr algn="ctr">
              <a:buFont typeface="Arial" pitchFamily="34" charset="0"/>
              <a:buChar char="•"/>
            </a:pPr>
            <a:r>
              <a:rPr lang="de-DE" b="1" u="sng" dirty="0" smtClean="0">
                <a:solidFill>
                  <a:srgbClr val="FF0000"/>
                </a:solidFill>
              </a:rPr>
              <a:t>danksagend allezeit für alles</a:t>
            </a:r>
            <a:r>
              <a:rPr lang="de-DE" b="1" dirty="0" smtClean="0"/>
              <a:t> dem Gott und Vater im Namen unseres Herrn Jesus Christus, </a:t>
            </a:r>
          </a:p>
          <a:p>
            <a:pPr algn="ctr">
              <a:buFont typeface="Arial" pitchFamily="34" charset="0"/>
              <a:buChar char="•"/>
            </a:pPr>
            <a:r>
              <a:rPr lang="de-DE" b="1" u="sng" dirty="0" smtClean="0">
                <a:solidFill>
                  <a:srgbClr val="FF0000"/>
                </a:solidFill>
              </a:rPr>
              <a:t>einander  euch gegenseitig unterordnend</a:t>
            </a:r>
            <a:r>
              <a:rPr lang="de-DE" b="1" dirty="0" smtClean="0"/>
              <a:t> in der Furcht Christi. </a:t>
            </a:r>
          </a:p>
          <a:p>
            <a:pPr algn="ctr"/>
            <a:r>
              <a:rPr lang="de-AT" b="1" dirty="0" smtClean="0"/>
              <a:t>(</a:t>
            </a:r>
            <a:r>
              <a:rPr lang="de-AT" b="1" dirty="0" err="1" smtClean="0"/>
              <a:t>Eph</a:t>
            </a:r>
            <a:r>
              <a:rPr lang="de-AT" b="1" dirty="0" smtClean="0"/>
              <a:t> 5:19-21)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46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Meine Beziehung zu dir </a:t>
            </a:r>
            <a:r>
              <a:rPr lang="de-DE" sz="36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</a:t>
            </a:r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deiner Erlösung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5197" y="980728"/>
            <a:ext cx="5916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Ich rüste dich aus für ein gottgefälliges Leben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1556792"/>
            <a:ext cx="8413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Wenn du dich von mir  ausfüllen  lässt, reift und wächst die Frucht: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483768" y="2132856"/>
            <a:ext cx="3719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Die</a:t>
            </a:r>
            <a:r>
              <a:rPr lang="de-DE" sz="2800" b="1" dirty="0" smtClean="0">
                <a:solidFill>
                  <a:srgbClr val="FF0000"/>
                </a:solidFill>
              </a:rPr>
              <a:t> Frucht</a:t>
            </a:r>
            <a:r>
              <a:rPr lang="de-DE" sz="2000" dirty="0" smtClean="0"/>
              <a:t> des Geistes Gal 5:22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2564904"/>
            <a:ext cx="4758803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Die Frucht des Geistes aber ist: </a:t>
            </a:r>
          </a:p>
          <a:p>
            <a:r>
              <a:rPr lang="de-DE" sz="2800" dirty="0" smtClean="0"/>
              <a:t>Liebe, </a:t>
            </a:r>
          </a:p>
          <a:p>
            <a:r>
              <a:rPr lang="de-DE" sz="2800" dirty="0" smtClean="0"/>
              <a:t>  Freude, </a:t>
            </a:r>
          </a:p>
          <a:p>
            <a:r>
              <a:rPr lang="de-DE" sz="2800" dirty="0" smtClean="0"/>
              <a:t>    Friede </a:t>
            </a:r>
          </a:p>
          <a:p>
            <a:r>
              <a:rPr lang="de-DE" sz="2800" dirty="0" smtClean="0"/>
              <a:t>      Langmut, </a:t>
            </a:r>
          </a:p>
          <a:p>
            <a:r>
              <a:rPr lang="de-DE" sz="2800" dirty="0" smtClean="0"/>
              <a:t>        Freundlichkeit, </a:t>
            </a:r>
          </a:p>
          <a:p>
            <a:r>
              <a:rPr lang="de-DE" sz="2800" dirty="0" smtClean="0"/>
              <a:t>          </a:t>
            </a:r>
            <a:r>
              <a:rPr lang="de-DE" sz="2800" dirty="0" err="1" smtClean="0"/>
              <a:t>Gütigkeit</a:t>
            </a:r>
            <a:r>
              <a:rPr lang="de-DE" sz="2800" dirty="0" smtClean="0"/>
              <a:t>, </a:t>
            </a:r>
          </a:p>
          <a:p>
            <a:r>
              <a:rPr lang="de-DE" sz="2800" dirty="0" smtClean="0"/>
              <a:t>            Treue, </a:t>
            </a:r>
          </a:p>
          <a:p>
            <a:r>
              <a:rPr lang="de-DE" sz="2800" dirty="0" smtClean="0"/>
              <a:t>              Sanftmut, </a:t>
            </a:r>
          </a:p>
          <a:p>
            <a:r>
              <a:rPr lang="de-DE" sz="2800" dirty="0" smtClean="0"/>
              <a:t>                Enthaltsamkeit; </a:t>
            </a:r>
          </a:p>
          <a:p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2492896"/>
            <a:ext cx="318375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u="sng" dirty="0" smtClean="0"/>
              <a:t>Wachstum nach </a:t>
            </a:r>
            <a:r>
              <a:rPr lang="de-DE" sz="2400" b="1" u="sng" dirty="0" err="1" smtClean="0"/>
              <a:t>Joh</a:t>
            </a:r>
            <a:r>
              <a:rPr lang="de-DE" sz="2400" b="1" u="sng" dirty="0" smtClean="0"/>
              <a:t> 15</a:t>
            </a:r>
            <a:r>
              <a:rPr lang="de-DE" sz="2400" dirty="0" smtClean="0"/>
              <a:t>:</a:t>
            </a:r>
          </a:p>
          <a:p>
            <a:endParaRPr lang="de-DE" sz="2400" dirty="0" smtClean="0"/>
          </a:p>
          <a:p>
            <a:r>
              <a:rPr lang="de-DE" sz="2400" b="1" dirty="0" smtClean="0"/>
              <a:t>Keine Frucht</a:t>
            </a:r>
          </a:p>
          <a:p>
            <a:r>
              <a:rPr lang="de-DE" sz="2400" b="1" dirty="0" smtClean="0"/>
              <a:t>	</a:t>
            </a:r>
            <a:r>
              <a:rPr lang="de-DE" sz="2400" b="1" dirty="0" smtClean="0">
                <a:solidFill>
                  <a:srgbClr val="FF0000"/>
                </a:solidFill>
              </a:rPr>
              <a:t>Wiedergeburt</a:t>
            </a:r>
          </a:p>
          <a:p>
            <a:r>
              <a:rPr lang="de-DE" sz="2400" b="1" dirty="0" smtClean="0"/>
              <a:t>Frucht</a:t>
            </a:r>
          </a:p>
          <a:p>
            <a:r>
              <a:rPr lang="de-DE" sz="2400" b="1" dirty="0" smtClean="0">
                <a:solidFill>
                  <a:srgbClr val="FF0000"/>
                </a:solidFill>
              </a:rPr>
              <a:t>                   Reinigung</a:t>
            </a:r>
          </a:p>
          <a:p>
            <a:r>
              <a:rPr lang="de-DE" sz="2400" b="1" dirty="0" smtClean="0"/>
              <a:t>Mehr Frucht</a:t>
            </a:r>
          </a:p>
          <a:p>
            <a:r>
              <a:rPr lang="de-DE" sz="2400" b="1" dirty="0" smtClean="0"/>
              <a:t>	</a:t>
            </a:r>
            <a:r>
              <a:rPr lang="de-DE" sz="2400" b="1" dirty="0" smtClean="0">
                <a:solidFill>
                  <a:srgbClr val="FF0000"/>
                </a:solidFill>
              </a:rPr>
              <a:t>  in Ihm bleiben</a:t>
            </a:r>
          </a:p>
          <a:p>
            <a:r>
              <a:rPr lang="de-DE" sz="2400" b="1" dirty="0" smtClean="0"/>
              <a:t>Viel Frucht</a:t>
            </a:r>
          </a:p>
          <a:p>
            <a:r>
              <a:rPr lang="de-DE" sz="2400" b="1" dirty="0" smtClean="0"/>
              <a:t>	  </a:t>
            </a:r>
            <a:r>
              <a:rPr lang="de-DE" sz="2400" b="1" dirty="0" smtClean="0">
                <a:solidFill>
                  <a:srgbClr val="FF0000"/>
                </a:solidFill>
              </a:rPr>
              <a:t>werdet Jünger</a:t>
            </a:r>
          </a:p>
          <a:p>
            <a:r>
              <a:rPr lang="de-DE" sz="2400" b="1" dirty="0" smtClean="0"/>
              <a:t>Bleibende Frucht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446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Meine Beziehung zu dir </a:t>
            </a:r>
            <a:r>
              <a:rPr lang="de-DE" sz="36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</a:t>
            </a:r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deiner Erlösung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5197" y="980728"/>
            <a:ext cx="5916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Ich rüste dich aus für ein gottgefälliges Leben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11867" y="1916832"/>
            <a:ext cx="5336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Wenn du dich von mir  beschenken  lässt: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483768" y="2708920"/>
            <a:ext cx="2780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Die </a:t>
            </a:r>
            <a:r>
              <a:rPr lang="de-DE" sz="2800" b="1" dirty="0" smtClean="0">
                <a:solidFill>
                  <a:srgbClr val="FF0000"/>
                </a:solidFill>
              </a:rPr>
              <a:t>Gaben</a:t>
            </a:r>
            <a:r>
              <a:rPr lang="de-DE" sz="2000" dirty="0" smtClean="0"/>
              <a:t> des Geistes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9424" y="3717032"/>
            <a:ext cx="916347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dirty="0" smtClean="0"/>
              <a:t>Was aber die geistlichen Gaben betrifft, Brüder, </a:t>
            </a:r>
          </a:p>
          <a:p>
            <a:pPr algn="ctr"/>
            <a:r>
              <a:rPr lang="de-DE" sz="3600" b="1" dirty="0" smtClean="0">
                <a:solidFill>
                  <a:srgbClr val="FF0000"/>
                </a:solidFill>
              </a:rPr>
              <a:t>so will ich nicht, dass ihr unkundig seid</a:t>
            </a:r>
            <a:r>
              <a:rPr lang="de-DE" sz="3600" dirty="0" smtClean="0"/>
              <a:t>. </a:t>
            </a:r>
          </a:p>
          <a:p>
            <a:pPr algn="ctr"/>
            <a:r>
              <a:rPr lang="de-AT" sz="3600" dirty="0" smtClean="0"/>
              <a:t>(1Kor 12:1)</a:t>
            </a:r>
          </a:p>
          <a:p>
            <a:pPr algn="ctr"/>
            <a:endParaRPr lang="ru-RU" sz="3600" dirty="0" smtClean="0"/>
          </a:p>
          <a:p>
            <a:pPr algn="ctr"/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46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Meine Beziehung zu dir </a:t>
            </a:r>
            <a:r>
              <a:rPr lang="de-DE" sz="36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</a:t>
            </a:r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deiner Erlösung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6979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42884" y="44624"/>
            <a:ext cx="86685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600" dirty="0" smtClean="0"/>
              <a:t>Darf ich mich vorstellen?</a:t>
            </a:r>
            <a:endParaRPr lang="ru-RU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240316" y="1412776"/>
            <a:ext cx="8688468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 wirke </a:t>
            </a:r>
          </a:p>
          <a:p>
            <a:pPr algn="ctr"/>
            <a:r>
              <a:rPr lang="de-DE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 der ersten</a:t>
            </a:r>
          </a:p>
          <a:p>
            <a:pPr algn="ctr"/>
            <a:r>
              <a:rPr lang="de-DE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 zur letzten Seite </a:t>
            </a:r>
          </a:p>
          <a:p>
            <a:pPr algn="ctr"/>
            <a:r>
              <a:rPr lang="de-DE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Bibel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5197" y="980728"/>
            <a:ext cx="5916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Ich rüste dich aus für ein gottgefälliges Leben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11867" y="1916832"/>
            <a:ext cx="5336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Wenn du dich von mir  beschenken  lässt: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483768" y="2708920"/>
            <a:ext cx="2780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Die </a:t>
            </a:r>
            <a:r>
              <a:rPr lang="de-DE" sz="2800" b="1" dirty="0" smtClean="0">
                <a:solidFill>
                  <a:srgbClr val="FF0000"/>
                </a:solidFill>
              </a:rPr>
              <a:t>Gaben</a:t>
            </a:r>
            <a:r>
              <a:rPr lang="de-DE" sz="2000" dirty="0" smtClean="0"/>
              <a:t> des Geistes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9424" y="3717032"/>
            <a:ext cx="916347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dirty="0" smtClean="0"/>
              <a:t>Was aber die geistlichen Gaben betrifft, Brüder, </a:t>
            </a:r>
          </a:p>
          <a:p>
            <a:pPr algn="ctr"/>
            <a:r>
              <a:rPr lang="de-DE" sz="3600" b="1" dirty="0" smtClean="0">
                <a:solidFill>
                  <a:srgbClr val="FF0000"/>
                </a:solidFill>
              </a:rPr>
              <a:t>so will ich nicht, dass ihr unkundig seid</a:t>
            </a:r>
            <a:r>
              <a:rPr lang="de-DE" sz="3600" dirty="0" smtClean="0"/>
              <a:t>. </a:t>
            </a:r>
          </a:p>
          <a:p>
            <a:pPr algn="ctr"/>
            <a:r>
              <a:rPr lang="de-AT" sz="3600" dirty="0" smtClean="0"/>
              <a:t>(1Kor 12:1)</a:t>
            </a:r>
          </a:p>
          <a:p>
            <a:pPr algn="ctr"/>
            <a:endParaRPr lang="ru-RU" sz="3600" dirty="0" smtClean="0"/>
          </a:p>
          <a:p>
            <a:pPr algn="ctr"/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 rot="20975165">
            <a:off x="434958" y="1459439"/>
            <a:ext cx="7984685" cy="4154984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de-DE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Erkenne Deine Gaben,</a:t>
            </a:r>
          </a:p>
          <a:p>
            <a:pPr algn="ctr"/>
            <a:r>
              <a:rPr lang="de-DE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d.h.: Erkenne, was der</a:t>
            </a:r>
          </a:p>
          <a:p>
            <a:pPr algn="ctr"/>
            <a:r>
              <a:rPr lang="de-DE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Geist in Dich </a:t>
            </a:r>
          </a:p>
          <a:p>
            <a:pPr algn="ctr"/>
            <a:r>
              <a:rPr lang="de-DE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hineingelegt hat!!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46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Meine Beziehung zu dir </a:t>
            </a:r>
            <a:r>
              <a:rPr lang="de-DE" sz="36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</a:t>
            </a:r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deiner Erlösung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5197" y="980728"/>
            <a:ext cx="5916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Ich rüste dich aus für ein gottgefälliges Leben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11867" y="1916832"/>
            <a:ext cx="5336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Wenn du dich von mir  beschenken  lässt: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483768" y="2708920"/>
            <a:ext cx="2509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Die Gaben des Geistes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759865" y="3204640"/>
            <a:ext cx="404123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dirty="0" smtClean="0"/>
              <a:t>Es sind aber </a:t>
            </a:r>
          </a:p>
          <a:p>
            <a:pPr algn="ctr"/>
            <a:r>
              <a:rPr lang="de-DE" sz="3600" b="1" dirty="0" smtClean="0"/>
              <a:t>Verschiedenheiten</a:t>
            </a:r>
            <a:r>
              <a:rPr lang="de-DE" sz="3600" dirty="0" smtClean="0"/>
              <a:t> </a:t>
            </a:r>
          </a:p>
          <a:p>
            <a:pPr algn="ctr"/>
            <a:r>
              <a:rPr lang="de-DE" sz="3600" dirty="0" smtClean="0"/>
              <a:t>von Gnadengaben, </a:t>
            </a:r>
          </a:p>
          <a:p>
            <a:pPr algn="ctr"/>
            <a:r>
              <a:rPr lang="de-DE" sz="3600" dirty="0" smtClean="0"/>
              <a:t>aber </a:t>
            </a:r>
            <a:r>
              <a:rPr lang="de-DE" sz="3600" b="1" dirty="0" smtClean="0"/>
              <a:t>derselbe</a:t>
            </a:r>
            <a:r>
              <a:rPr lang="de-DE" sz="3600" dirty="0" smtClean="0"/>
              <a:t> Geist; </a:t>
            </a:r>
          </a:p>
          <a:p>
            <a:pPr algn="ctr"/>
            <a:r>
              <a:rPr lang="de-AT" sz="3600" dirty="0" smtClean="0"/>
              <a:t>(1Kor 12:4)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80254" y="3284984"/>
            <a:ext cx="427572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dirty="0" smtClean="0"/>
              <a:t>Einem jeden aber </a:t>
            </a:r>
          </a:p>
          <a:p>
            <a:pPr algn="ctr"/>
            <a:r>
              <a:rPr lang="de-DE" sz="3600" dirty="0" smtClean="0"/>
              <a:t>wird die Offenbarung </a:t>
            </a:r>
          </a:p>
          <a:p>
            <a:pPr algn="ctr"/>
            <a:r>
              <a:rPr lang="de-DE" sz="3600" dirty="0" smtClean="0"/>
              <a:t>des Geistes </a:t>
            </a:r>
          </a:p>
          <a:p>
            <a:pPr algn="ctr"/>
            <a:r>
              <a:rPr lang="de-DE" sz="3600" b="1" dirty="0" smtClean="0"/>
              <a:t>zum Nutzen</a:t>
            </a:r>
            <a:r>
              <a:rPr lang="de-DE" sz="3600" dirty="0" smtClean="0"/>
              <a:t> </a:t>
            </a:r>
          </a:p>
          <a:p>
            <a:pPr algn="ctr"/>
            <a:r>
              <a:rPr lang="de-DE" sz="3600" dirty="0" smtClean="0"/>
              <a:t>gegeben. </a:t>
            </a:r>
          </a:p>
          <a:p>
            <a:pPr algn="ctr"/>
            <a:r>
              <a:rPr lang="de-AT" sz="3600" dirty="0" smtClean="0"/>
              <a:t>(1Kor 12:7)</a:t>
            </a:r>
            <a:endParaRPr lang="ru-RU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446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Meine Beziehung zu dir </a:t>
            </a:r>
            <a:r>
              <a:rPr lang="de-DE" sz="36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</a:t>
            </a:r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deiner Erlösung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2181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5197" y="980728"/>
            <a:ext cx="5916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Ich rüste dich aus für ein gottgefälliges Leben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11867" y="1916832"/>
            <a:ext cx="5336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Wenn du dich von mir  beschenken  lässt: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483768" y="2708920"/>
            <a:ext cx="2509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Die Gaben des Geistes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759865" y="3204640"/>
            <a:ext cx="404123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dirty="0" smtClean="0"/>
              <a:t>Es sind aber </a:t>
            </a:r>
          </a:p>
          <a:p>
            <a:pPr algn="ctr"/>
            <a:r>
              <a:rPr lang="de-DE" sz="3600" b="1" dirty="0" smtClean="0"/>
              <a:t>Verschiedenheiten</a:t>
            </a:r>
            <a:r>
              <a:rPr lang="de-DE" sz="3600" dirty="0" smtClean="0"/>
              <a:t> </a:t>
            </a:r>
          </a:p>
          <a:p>
            <a:pPr algn="ctr"/>
            <a:r>
              <a:rPr lang="de-DE" sz="3600" dirty="0" smtClean="0"/>
              <a:t>von Gnadengaben, </a:t>
            </a:r>
          </a:p>
          <a:p>
            <a:pPr algn="ctr"/>
            <a:r>
              <a:rPr lang="de-DE" sz="3600" dirty="0" smtClean="0"/>
              <a:t>aber </a:t>
            </a:r>
            <a:r>
              <a:rPr lang="de-DE" sz="3600" b="1" dirty="0" smtClean="0"/>
              <a:t>derselbe</a:t>
            </a:r>
            <a:r>
              <a:rPr lang="de-DE" sz="3600" dirty="0" smtClean="0"/>
              <a:t> Geist; </a:t>
            </a:r>
          </a:p>
          <a:p>
            <a:pPr algn="ctr"/>
            <a:r>
              <a:rPr lang="de-AT" sz="3600" dirty="0" smtClean="0"/>
              <a:t>(1Kor 12:4)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80254" y="3284984"/>
            <a:ext cx="427572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dirty="0" smtClean="0"/>
              <a:t>Einem jeden aber </a:t>
            </a:r>
          </a:p>
          <a:p>
            <a:pPr algn="ctr"/>
            <a:r>
              <a:rPr lang="de-DE" sz="3600" dirty="0" smtClean="0"/>
              <a:t>wird die Offenbarung </a:t>
            </a:r>
          </a:p>
          <a:p>
            <a:pPr algn="ctr"/>
            <a:r>
              <a:rPr lang="de-DE" sz="3600" dirty="0" smtClean="0"/>
              <a:t>des Geistes </a:t>
            </a:r>
          </a:p>
          <a:p>
            <a:pPr algn="ctr"/>
            <a:r>
              <a:rPr lang="de-DE" sz="3600" b="1" dirty="0" smtClean="0"/>
              <a:t>zum Nutzen</a:t>
            </a:r>
            <a:r>
              <a:rPr lang="de-DE" sz="3600" dirty="0" smtClean="0"/>
              <a:t> </a:t>
            </a:r>
          </a:p>
          <a:p>
            <a:pPr algn="ctr"/>
            <a:r>
              <a:rPr lang="de-DE" sz="3600" dirty="0" smtClean="0"/>
              <a:t>gegeben. </a:t>
            </a:r>
          </a:p>
          <a:p>
            <a:pPr algn="ctr"/>
            <a:r>
              <a:rPr lang="de-AT" sz="3600" dirty="0" smtClean="0"/>
              <a:t>(1Kor 12:7)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 rot="21186436">
            <a:off x="510566" y="1057652"/>
            <a:ext cx="8122865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6000" b="1" dirty="0" smtClean="0"/>
              <a:t>Viele Gaben, ein Nutzen!</a:t>
            </a:r>
            <a:endParaRPr lang="ru-RU" sz="6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446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Meine Beziehung zu dir </a:t>
            </a:r>
            <a:r>
              <a:rPr lang="de-DE" sz="36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</a:t>
            </a:r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deiner Erlösung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0"/>
          <p:cNvSpPr txBox="1"/>
          <p:nvPr/>
        </p:nvSpPr>
        <p:spPr>
          <a:xfrm rot="21150984">
            <a:off x="627772" y="2969373"/>
            <a:ext cx="8264185" cy="286232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3600" b="1" dirty="0" smtClean="0"/>
              <a:t>Nach Deiner Bekehrung</a:t>
            </a:r>
          </a:p>
          <a:p>
            <a:pPr algn="ctr"/>
            <a:r>
              <a:rPr lang="de-DE" sz="3600" b="1" dirty="0" smtClean="0"/>
              <a:t>beobachte ich deine Gemeinde,</a:t>
            </a:r>
          </a:p>
          <a:p>
            <a:pPr algn="ctr"/>
            <a:r>
              <a:rPr lang="de-DE" sz="3600" b="1" dirty="0" smtClean="0"/>
              <a:t>erkenne, was sie braucht,</a:t>
            </a:r>
          </a:p>
          <a:p>
            <a:pPr algn="ctr"/>
            <a:r>
              <a:rPr lang="de-DE" sz="3600" b="1" dirty="0" smtClean="0"/>
              <a:t>beschenke dich mit dem Notwendigen,</a:t>
            </a:r>
          </a:p>
          <a:p>
            <a:pPr algn="ctr"/>
            <a:r>
              <a:rPr lang="de-DE" sz="3600" b="1" dirty="0" smtClean="0"/>
              <a:t>und du investierst das in deine Gemeinde!</a:t>
            </a:r>
            <a:endParaRPr lang="ru-RU" sz="3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5197" y="980728"/>
            <a:ext cx="5916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Ich rüste dich aus für ein gottgefälliges Leben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72200" y="1012666"/>
            <a:ext cx="2509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Die Gaben des Geistes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556792"/>
            <a:ext cx="9222781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Denn </a:t>
            </a:r>
            <a:r>
              <a:rPr lang="de-DE" sz="2400" b="1" dirty="0" smtClean="0"/>
              <a:t>einem</a:t>
            </a:r>
            <a:r>
              <a:rPr lang="de-DE" sz="2400" dirty="0" smtClean="0"/>
              <a:t> wird durch den Geist </a:t>
            </a:r>
          </a:p>
          <a:p>
            <a:r>
              <a:rPr lang="de-DE" sz="2400" dirty="0" smtClean="0"/>
              <a:t>das </a:t>
            </a:r>
            <a:r>
              <a:rPr lang="de-DE" sz="2400" b="1" dirty="0" smtClean="0">
                <a:solidFill>
                  <a:srgbClr val="FF0000"/>
                </a:solidFill>
              </a:rPr>
              <a:t>Wort der Weisheit</a:t>
            </a:r>
            <a:r>
              <a:rPr lang="de-DE" sz="2400" dirty="0" smtClean="0"/>
              <a:t> gegeben, </a:t>
            </a:r>
          </a:p>
          <a:p>
            <a:r>
              <a:rPr lang="de-DE" sz="2400" b="1" dirty="0" smtClean="0"/>
              <a:t>einem anderen</a:t>
            </a:r>
            <a:r>
              <a:rPr lang="de-DE" sz="2400" dirty="0" smtClean="0"/>
              <a:t> aber </a:t>
            </a:r>
          </a:p>
          <a:p>
            <a:r>
              <a:rPr lang="de-DE" sz="2400" dirty="0" smtClean="0"/>
              <a:t>das Wort der </a:t>
            </a:r>
            <a:r>
              <a:rPr lang="de-DE" sz="2400" b="1" dirty="0" smtClean="0">
                <a:solidFill>
                  <a:srgbClr val="FF0000"/>
                </a:solidFill>
              </a:rPr>
              <a:t>Erkenntnis</a:t>
            </a:r>
            <a:r>
              <a:rPr lang="de-DE" sz="2400" dirty="0" smtClean="0"/>
              <a:t> nach demselben Geiste; </a:t>
            </a:r>
          </a:p>
          <a:p>
            <a:r>
              <a:rPr lang="de-DE" sz="2400" b="1" dirty="0" smtClean="0"/>
              <a:t>einem anderen</a:t>
            </a:r>
            <a:r>
              <a:rPr lang="de-DE" sz="2400" dirty="0" smtClean="0"/>
              <a:t> aber </a:t>
            </a:r>
            <a:r>
              <a:rPr lang="de-DE" sz="2400" b="1" dirty="0" smtClean="0">
                <a:solidFill>
                  <a:srgbClr val="FF0000"/>
                </a:solidFill>
              </a:rPr>
              <a:t>Glauben</a:t>
            </a:r>
            <a:r>
              <a:rPr lang="de-DE" sz="2400" dirty="0" smtClean="0"/>
              <a:t> in demselben Geiste, </a:t>
            </a:r>
          </a:p>
          <a:p>
            <a:r>
              <a:rPr lang="de-DE" sz="2400" b="1" dirty="0" smtClean="0"/>
              <a:t>einem anderen</a:t>
            </a:r>
            <a:r>
              <a:rPr lang="de-DE" sz="2400" dirty="0" smtClean="0"/>
              <a:t> aber </a:t>
            </a:r>
            <a:r>
              <a:rPr lang="de-DE" sz="2400" b="1" dirty="0" smtClean="0">
                <a:solidFill>
                  <a:srgbClr val="FF0000"/>
                </a:solidFill>
              </a:rPr>
              <a:t>Gnadengaben der Heilungen</a:t>
            </a:r>
            <a:r>
              <a:rPr lang="de-DE" sz="2400" dirty="0" smtClean="0"/>
              <a:t> in demselben Geiste, </a:t>
            </a:r>
          </a:p>
          <a:p>
            <a:r>
              <a:rPr lang="de-DE" sz="2400" b="1" dirty="0" smtClean="0"/>
              <a:t>einem anderen</a:t>
            </a:r>
            <a:r>
              <a:rPr lang="de-DE" sz="2400" dirty="0" smtClean="0"/>
              <a:t> aber </a:t>
            </a:r>
            <a:r>
              <a:rPr lang="de-DE" sz="2400" b="1" dirty="0" smtClean="0">
                <a:solidFill>
                  <a:srgbClr val="FF0000"/>
                </a:solidFill>
              </a:rPr>
              <a:t>Wunderwirkungen</a:t>
            </a:r>
            <a:r>
              <a:rPr lang="de-DE" sz="2400" dirty="0" smtClean="0"/>
              <a:t>, </a:t>
            </a:r>
          </a:p>
          <a:p>
            <a:r>
              <a:rPr lang="de-DE" sz="2400" b="1" dirty="0" smtClean="0"/>
              <a:t>einem anderen</a:t>
            </a:r>
            <a:r>
              <a:rPr lang="de-DE" sz="2400" dirty="0" smtClean="0"/>
              <a:t> aber </a:t>
            </a:r>
            <a:r>
              <a:rPr lang="de-DE" sz="2400" b="1" dirty="0" smtClean="0">
                <a:solidFill>
                  <a:srgbClr val="FF0000"/>
                </a:solidFill>
              </a:rPr>
              <a:t>Prophezeiung</a:t>
            </a:r>
            <a:r>
              <a:rPr lang="de-DE" sz="2400" dirty="0" smtClean="0"/>
              <a:t>, </a:t>
            </a:r>
          </a:p>
          <a:p>
            <a:r>
              <a:rPr lang="de-DE" sz="2400" b="1" dirty="0" smtClean="0"/>
              <a:t>einem anderen</a:t>
            </a:r>
            <a:r>
              <a:rPr lang="de-DE" sz="2400" dirty="0" smtClean="0"/>
              <a:t> aber </a:t>
            </a:r>
            <a:r>
              <a:rPr lang="de-DE" sz="2400" b="1" dirty="0" smtClean="0">
                <a:solidFill>
                  <a:srgbClr val="FF0000"/>
                </a:solidFill>
              </a:rPr>
              <a:t>Unterscheidungen der Geister</a:t>
            </a:r>
            <a:r>
              <a:rPr lang="de-DE" sz="2400" dirty="0" smtClean="0"/>
              <a:t>; </a:t>
            </a:r>
          </a:p>
          <a:p>
            <a:r>
              <a:rPr lang="de-DE" sz="2400" b="1" dirty="0" smtClean="0"/>
              <a:t>einem anderen</a:t>
            </a:r>
            <a:r>
              <a:rPr lang="de-DE" sz="2400" dirty="0" smtClean="0"/>
              <a:t> aber </a:t>
            </a:r>
            <a:r>
              <a:rPr lang="de-DE" sz="2400" b="1" dirty="0" smtClean="0">
                <a:solidFill>
                  <a:srgbClr val="FF0000"/>
                </a:solidFill>
              </a:rPr>
              <a:t>Arten von Sprachen</a:t>
            </a:r>
            <a:r>
              <a:rPr lang="de-DE" sz="2400" dirty="0" smtClean="0"/>
              <a:t>, </a:t>
            </a:r>
          </a:p>
          <a:p>
            <a:r>
              <a:rPr lang="de-DE" sz="2400" b="1" dirty="0" smtClean="0"/>
              <a:t>einem anderen</a:t>
            </a:r>
            <a:r>
              <a:rPr lang="de-DE" sz="2400" dirty="0" smtClean="0"/>
              <a:t> aber </a:t>
            </a:r>
            <a:r>
              <a:rPr lang="de-DE" sz="2400" b="1" dirty="0" smtClean="0">
                <a:solidFill>
                  <a:srgbClr val="FF0000"/>
                </a:solidFill>
              </a:rPr>
              <a:t>Auslegung der Sprachen</a:t>
            </a:r>
            <a:r>
              <a:rPr lang="de-DE" sz="2400" dirty="0" smtClean="0"/>
              <a:t>. </a:t>
            </a:r>
          </a:p>
          <a:p>
            <a:r>
              <a:rPr lang="de-AT" sz="2400" dirty="0" smtClean="0"/>
              <a:t>(1Co 12:8-10)</a:t>
            </a:r>
          </a:p>
          <a:p>
            <a:endParaRPr lang="ru-RU" sz="2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0" y="446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Meine Beziehung zu dir </a:t>
            </a:r>
            <a:r>
              <a:rPr lang="de-DE" sz="36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</a:t>
            </a:r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deiner Erlösung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2507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5197" y="980728"/>
            <a:ext cx="5916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Ich rüste dich aus für ein gottgefälliges Leben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72200" y="1012666"/>
            <a:ext cx="2509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Die Gaben des Geistes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556792"/>
            <a:ext cx="9222781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Denn </a:t>
            </a:r>
            <a:r>
              <a:rPr lang="de-DE" sz="2400" b="1" dirty="0" smtClean="0"/>
              <a:t>einem</a:t>
            </a:r>
            <a:r>
              <a:rPr lang="de-DE" sz="2400" dirty="0" smtClean="0"/>
              <a:t> wird durch den Geist </a:t>
            </a:r>
          </a:p>
          <a:p>
            <a:r>
              <a:rPr lang="de-DE" sz="2400" dirty="0" smtClean="0"/>
              <a:t>das </a:t>
            </a:r>
            <a:r>
              <a:rPr lang="de-DE" sz="2400" b="1" dirty="0" smtClean="0">
                <a:solidFill>
                  <a:srgbClr val="FF0000"/>
                </a:solidFill>
              </a:rPr>
              <a:t>Wort der Weisheit</a:t>
            </a:r>
            <a:r>
              <a:rPr lang="de-DE" sz="2400" dirty="0" smtClean="0"/>
              <a:t> gegeben, </a:t>
            </a:r>
          </a:p>
          <a:p>
            <a:r>
              <a:rPr lang="de-DE" sz="2400" b="1" dirty="0" smtClean="0"/>
              <a:t>einem anderen</a:t>
            </a:r>
            <a:r>
              <a:rPr lang="de-DE" sz="2400" dirty="0" smtClean="0"/>
              <a:t> aber </a:t>
            </a:r>
          </a:p>
          <a:p>
            <a:r>
              <a:rPr lang="de-DE" sz="2400" dirty="0" smtClean="0"/>
              <a:t>das Wort der </a:t>
            </a:r>
            <a:r>
              <a:rPr lang="de-DE" sz="2400" b="1" dirty="0" smtClean="0">
                <a:solidFill>
                  <a:srgbClr val="FF0000"/>
                </a:solidFill>
              </a:rPr>
              <a:t>Erkenntnis</a:t>
            </a:r>
            <a:r>
              <a:rPr lang="de-DE" sz="2400" dirty="0" smtClean="0"/>
              <a:t> nach demselben Geiste; </a:t>
            </a:r>
          </a:p>
          <a:p>
            <a:r>
              <a:rPr lang="de-DE" sz="2400" b="1" dirty="0" smtClean="0"/>
              <a:t>einem anderen</a:t>
            </a:r>
            <a:r>
              <a:rPr lang="de-DE" sz="2400" dirty="0" smtClean="0"/>
              <a:t> aber </a:t>
            </a:r>
            <a:r>
              <a:rPr lang="de-DE" sz="2400" b="1" dirty="0" smtClean="0">
                <a:solidFill>
                  <a:srgbClr val="FF0000"/>
                </a:solidFill>
              </a:rPr>
              <a:t>Glauben</a:t>
            </a:r>
            <a:r>
              <a:rPr lang="de-DE" sz="2400" dirty="0" smtClean="0"/>
              <a:t> in demselben Geiste, </a:t>
            </a:r>
          </a:p>
          <a:p>
            <a:r>
              <a:rPr lang="de-DE" sz="2400" b="1" dirty="0" smtClean="0"/>
              <a:t>einem anderen</a:t>
            </a:r>
            <a:r>
              <a:rPr lang="de-DE" sz="2400" dirty="0" smtClean="0"/>
              <a:t> aber </a:t>
            </a:r>
            <a:r>
              <a:rPr lang="de-DE" sz="2400" b="1" dirty="0" smtClean="0">
                <a:solidFill>
                  <a:srgbClr val="FF0000"/>
                </a:solidFill>
              </a:rPr>
              <a:t>Gnadengaben der Heilungen</a:t>
            </a:r>
            <a:r>
              <a:rPr lang="de-DE" sz="2400" dirty="0" smtClean="0"/>
              <a:t> in demselben Geiste, </a:t>
            </a:r>
          </a:p>
          <a:p>
            <a:r>
              <a:rPr lang="de-DE" sz="2400" b="1" dirty="0" smtClean="0"/>
              <a:t>einem anderen</a:t>
            </a:r>
            <a:r>
              <a:rPr lang="de-DE" sz="2400" dirty="0" smtClean="0"/>
              <a:t> aber </a:t>
            </a:r>
            <a:r>
              <a:rPr lang="de-DE" sz="2400" b="1" dirty="0" smtClean="0">
                <a:solidFill>
                  <a:srgbClr val="FF0000"/>
                </a:solidFill>
              </a:rPr>
              <a:t>Wunderwirkungen</a:t>
            </a:r>
            <a:r>
              <a:rPr lang="de-DE" sz="2400" dirty="0" smtClean="0"/>
              <a:t>, </a:t>
            </a:r>
          </a:p>
          <a:p>
            <a:r>
              <a:rPr lang="de-DE" sz="2400" b="1" dirty="0" smtClean="0"/>
              <a:t>einem anderen</a:t>
            </a:r>
            <a:r>
              <a:rPr lang="de-DE" sz="2400" dirty="0" smtClean="0"/>
              <a:t> aber </a:t>
            </a:r>
            <a:r>
              <a:rPr lang="de-DE" sz="2400" b="1" dirty="0" smtClean="0">
                <a:solidFill>
                  <a:srgbClr val="FF0000"/>
                </a:solidFill>
              </a:rPr>
              <a:t>Prophezeiung</a:t>
            </a:r>
            <a:r>
              <a:rPr lang="de-DE" sz="2400" dirty="0" smtClean="0"/>
              <a:t>, </a:t>
            </a:r>
          </a:p>
          <a:p>
            <a:r>
              <a:rPr lang="de-DE" sz="2400" b="1" dirty="0" smtClean="0"/>
              <a:t>einem anderen</a:t>
            </a:r>
            <a:r>
              <a:rPr lang="de-DE" sz="2400" dirty="0" smtClean="0"/>
              <a:t> aber </a:t>
            </a:r>
            <a:r>
              <a:rPr lang="de-DE" sz="2400" b="1" dirty="0" smtClean="0">
                <a:solidFill>
                  <a:srgbClr val="FF0000"/>
                </a:solidFill>
              </a:rPr>
              <a:t>Unterscheidungen der Geister</a:t>
            </a:r>
            <a:r>
              <a:rPr lang="de-DE" sz="2400" dirty="0" smtClean="0"/>
              <a:t>; </a:t>
            </a:r>
          </a:p>
          <a:p>
            <a:r>
              <a:rPr lang="de-DE" sz="2400" b="1" dirty="0" smtClean="0"/>
              <a:t>einem anderen</a:t>
            </a:r>
            <a:r>
              <a:rPr lang="de-DE" sz="2400" dirty="0" smtClean="0"/>
              <a:t> aber </a:t>
            </a:r>
            <a:r>
              <a:rPr lang="de-DE" sz="2400" b="1" dirty="0" smtClean="0">
                <a:solidFill>
                  <a:srgbClr val="FF0000"/>
                </a:solidFill>
              </a:rPr>
              <a:t>Arten von Sprachen</a:t>
            </a:r>
            <a:r>
              <a:rPr lang="de-DE" sz="2400" dirty="0" smtClean="0"/>
              <a:t>, </a:t>
            </a:r>
          </a:p>
          <a:p>
            <a:r>
              <a:rPr lang="de-DE" sz="2400" b="1" dirty="0" smtClean="0"/>
              <a:t>einem anderen</a:t>
            </a:r>
            <a:r>
              <a:rPr lang="de-DE" sz="2400" dirty="0" smtClean="0"/>
              <a:t> aber </a:t>
            </a:r>
            <a:r>
              <a:rPr lang="de-DE" sz="2400" b="1" dirty="0" smtClean="0">
                <a:solidFill>
                  <a:srgbClr val="FF0000"/>
                </a:solidFill>
              </a:rPr>
              <a:t>Auslegung der Sprachen</a:t>
            </a:r>
            <a:r>
              <a:rPr lang="de-DE" sz="2400" dirty="0" smtClean="0"/>
              <a:t>. </a:t>
            </a:r>
          </a:p>
          <a:p>
            <a:r>
              <a:rPr lang="de-AT" sz="2400" dirty="0" smtClean="0"/>
              <a:t>(1Co 12:8-10)</a:t>
            </a:r>
          </a:p>
          <a:p>
            <a:endParaRPr lang="ru-RU" sz="2400" dirty="0" smtClean="0"/>
          </a:p>
        </p:txBody>
      </p:sp>
      <p:sp>
        <p:nvSpPr>
          <p:cNvPr id="11" name="TextBox 10"/>
          <p:cNvSpPr txBox="1"/>
          <p:nvPr/>
        </p:nvSpPr>
        <p:spPr>
          <a:xfrm rot="20835294">
            <a:off x="589967" y="1970569"/>
            <a:ext cx="8042843" cy="34163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/>
              <a:t>Die Liebe vergeht nimmer; </a:t>
            </a:r>
          </a:p>
          <a:p>
            <a:pPr algn="ctr"/>
            <a:r>
              <a:rPr lang="de-DE" sz="2400" b="1" dirty="0" smtClean="0"/>
              <a:t>seien es aber Prophezeiungen, sie werden weggetan werden; </a:t>
            </a:r>
          </a:p>
          <a:p>
            <a:pPr algn="ctr"/>
            <a:r>
              <a:rPr lang="de-DE" sz="2400" b="1" dirty="0" smtClean="0"/>
              <a:t>seien es Sprachen, sie werden aufhören; </a:t>
            </a:r>
          </a:p>
          <a:p>
            <a:pPr algn="ctr"/>
            <a:r>
              <a:rPr lang="de-DE" sz="2400" b="1" dirty="0" smtClean="0"/>
              <a:t>sei es Erkenntnis, sie wird weggetan werden. </a:t>
            </a:r>
          </a:p>
          <a:p>
            <a:pPr algn="ctr"/>
            <a:r>
              <a:rPr lang="de-DE" sz="2400" b="1" dirty="0" smtClean="0"/>
              <a:t>Denn wir erkennen stückweise, </a:t>
            </a:r>
          </a:p>
          <a:p>
            <a:pPr algn="ctr"/>
            <a:r>
              <a:rPr lang="de-DE" sz="2400" b="1" dirty="0" smtClean="0"/>
              <a:t>und wir prophezeien stückweise; </a:t>
            </a:r>
          </a:p>
          <a:p>
            <a:pPr algn="ctr"/>
            <a:r>
              <a:rPr lang="de-DE" sz="2400" b="1" dirty="0" smtClean="0"/>
              <a:t>wenn aber das Vollkommene gekommen sein wird, </a:t>
            </a:r>
          </a:p>
          <a:p>
            <a:pPr algn="ctr"/>
            <a:r>
              <a:rPr lang="de-DE" sz="2400" b="1" dirty="0" smtClean="0"/>
              <a:t>so wird das, was stückweise ist, weggetan werden. </a:t>
            </a:r>
          </a:p>
          <a:p>
            <a:pPr algn="ctr"/>
            <a:r>
              <a:rPr lang="de-AT" sz="2400" b="1" dirty="0" smtClean="0"/>
              <a:t>(1Kor 13:8-10)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46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Meine Beziehung zu dir </a:t>
            </a:r>
            <a:r>
              <a:rPr lang="de-DE" sz="36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</a:t>
            </a:r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deiner Erlösung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5197" y="980728"/>
            <a:ext cx="5916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Ich rüste dich aus für ein gottgefälliges Leben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72200" y="1012666"/>
            <a:ext cx="2509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Die Gaben des Geistes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556792"/>
            <a:ext cx="6953442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Da wir aber </a:t>
            </a:r>
            <a:r>
              <a:rPr lang="de-DE" sz="2400" b="1" dirty="0" smtClean="0"/>
              <a:t>verschiedene Gnadengaben</a:t>
            </a:r>
            <a:r>
              <a:rPr lang="de-DE" sz="2400" dirty="0" smtClean="0"/>
              <a:t> haben, </a:t>
            </a:r>
          </a:p>
          <a:p>
            <a:r>
              <a:rPr lang="de-DE" sz="2400" b="1" dirty="0" smtClean="0"/>
              <a:t>nach der uns verliehenen Gnade</a:t>
            </a:r>
            <a:r>
              <a:rPr lang="de-DE" sz="2400" dirty="0" smtClean="0"/>
              <a:t>: </a:t>
            </a:r>
          </a:p>
          <a:p>
            <a:r>
              <a:rPr lang="de-DE" sz="2400" dirty="0" smtClean="0"/>
              <a:t>es sei </a:t>
            </a:r>
            <a:r>
              <a:rPr lang="de-DE" sz="2400" b="1" dirty="0" smtClean="0">
                <a:solidFill>
                  <a:srgbClr val="FF0000"/>
                </a:solidFill>
              </a:rPr>
              <a:t>Weissagung</a:t>
            </a:r>
            <a:r>
              <a:rPr lang="de-DE" sz="2400" dirty="0" smtClean="0"/>
              <a:t>, </a:t>
            </a:r>
          </a:p>
          <a:p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lasst uns </a:t>
            </a:r>
            <a:r>
              <a:rPr lang="de-DE" sz="2400" dirty="0" smtClean="0"/>
              <a:t>weissagen nach dem Maße des Glaubens; </a:t>
            </a:r>
          </a:p>
          <a:p>
            <a:r>
              <a:rPr lang="de-DE" sz="2400" dirty="0" smtClean="0"/>
              <a:t>es sei </a:t>
            </a:r>
            <a:r>
              <a:rPr lang="de-DE" sz="2400" b="1" dirty="0" smtClean="0">
                <a:solidFill>
                  <a:srgbClr val="FF0000"/>
                </a:solidFill>
              </a:rPr>
              <a:t>Dienst</a:t>
            </a:r>
            <a:r>
              <a:rPr lang="de-DE" sz="2400" dirty="0" smtClean="0"/>
              <a:t>, </a:t>
            </a:r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lasst uns bleiben </a:t>
            </a:r>
            <a:r>
              <a:rPr lang="de-DE" sz="2400" dirty="0" smtClean="0"/>
              <a:t>im Dienst; </a:t>
            </a:r>
          </a:p>
          <a:p>
            <a:r>
              <a:rPr lang="de-DE" sz="2400" dirty="0" smtClean="0"/>
              <a:t>es sei, der da lehrt, in der </a:t>
            </a:r>
            <a:r>
              <a:rPr lang="de-DE" sz="2400" b="1" dirty="0" smtClean="0">
                <a:solidFill>
                  <a:srgbClr val="FF0000"/>
                </a:solidFill>
              </a:rPr>
              <a:t>Lehre</a:t>
            </a:r>
            <a:r>
              <a:rPr lang="de-DE" sz="2400" dirty="0" smtClean="0"/>
              <a:t>; </a:t>
            </a:r>
          </a:p>
          <a:p>
            <a:r>
              <a:rPr lang="de-DE" sz="2400" dirty="0" smtClean="0"/>
              <a:t>es sei, der da ermahnt, in der </a:t>
            </a:r>
            <a:r>
              <a:rPr lang="de-DE" sz="2400" b="1" dirty="0" smtClean="0">
                <a:solidFill>
                  <a:srgbClr val="FF0000"/>
                </a:solidFill>
              </a:rPr>
              <a:t>Ermahnung</a:t>
            </a:r>
            <a:r>
              <a:rPr lang="de-DE" sz="2400" dirty="0" smtClean="0"/>
              <a:t>; </a:t>
            </a:r>
          </a:p>
          <a:p>
            <a:r>
              <a:rPr lang="de-DE" sz="2400" dirty="0" smtClean="0"/>
              <a:t>der da </a:t>
            </a:r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mitteilt,</a:t>
            </a:r>
            <a:r>
              <a:rPr lang="de-DE" sz="2400" dirty="0" smtClean="0"/>
              <a:t> in </a:t>
            </a:r>
            <a:r>
              <a:rPr lang="de-DE" sz="2400" b="1" dirty="0" smtClean="0">
                <a:solidFill>
                  <a:srgbClr val="FF0000"/>
                </a:solidFill>
              </a:rPr>
              <a:t>Einfalt</a:t>
            </a:r>
            <a:r>
              <a:rPr lang="de-DE" sz="2400" dirty="0" smtClean="0"/>
              <a:t>; </a:t>
            </a:r>
          </a:p>
          <a:p>
            <a:r>
              <a:rPr lang="de-DE" sz="2400" dirty="0" smtClean="0"/>
              <a:t>der da </a:t>
            </a:r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vorsteht</a:t>
            </a:r>
            <a:r>
              <a:rPr lang="de-DE" sz="2400" dirty="0" smtClean="0"/>
              <a:t>, mit </a:t>
            </a:r>
            <a:r>
              <a:rPr lang="de-DE" sz="2400" b="1" dirty="0" smtClean="0">
                <a:solidFill>
                  <a:srgbClr val="FF0000"/>
                </a:solidFill>
              </a:rPr>
              <a:t>Fleiß</a:t>
            </a:r>
            <a:r>
              <a:rPr lang="de-DE" sz="2400" dirty="0" smtClean="0"/>
              <a:t>; </a:t>
            </a:r>
          </a:p>
          <a:p>
            <a:r>
              <a:rPr lang="de-DE" sz="2400" dirty="0" smtClean="0"/>
              <a:t>der da </a:t>
            </a:r>
            <a:r>
              <a:rPr lang="de-DE" sz="2400" b="1" dirty="0" smtClean="0">
                <a:solidFill>
                  <a:srgbClr val="FF0000"/>
                </a:solidFill>
              </a:rPr>
              <a:t>Barmherzigkeit</a:t>
            </a:r>
            <a:r>
              <a:rPr lang="de-DE" sz="2400" dirty="0" smtClean="0"/>
              <a:t> übt, mit Freudigkeit. </a:t>
            </a:r>
          </a:p>
          <a:p>
            <a:r>
              <a:rPr lang="de-AT" sz="2400" dirty="0" smtClean="0"/>
              <a:t>(Rom 12:6-8)</a:t>
            </a:r>
          </a:p>
          <a:p>
            <a:endParaRPr lang="ru-RU" sz="2400" dirty="0" smtClean="0"/>
          </a:p>
          <a:p>
            <a:endParaRPr lang="ru-RU" sz="2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0" y="446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Meine Beziehung zu dir </a:t>
            </a:r>
            <a:r>
              <a:rPr lang="de-DE" sz="36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</a:t>
            </a:r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deiner Erlösung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711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5197" y="980728"/>
            <a:ext cx="5916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Ich rüste dich aus für ein gottgefälliges Leben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72200" y="1012666"/>
            <a:ext cx="2509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Die Gaben des Geistes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556792"/>
            <a:ext cx="6953442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Da wir aber </a:t>
            </a:r>
            <a:r>
              <a:rPr lang="de-DE" sz="2400" b="1" dirty="0" smtClean="0"/>
              <a:t>verschiedene Gnadengaben</a:t>
            </a:r>
            <a:r>
              <a:rPr lang="de-DE" sz="2400" dirty="0" smtClean="0"/>
              <a:t> haben, </a:t>
            </a:r>
          </a:p>
          <a:p>
            <a:r>
              <a:rPr lang="de-DE" sz="2400" b="1" dirty="0" smtClean="0"/>
              <a:t>nach der uns verliehenen Gnade</a:t>
            </a:r>
            <a:r>
              <a:rPr lang="de-DE" sz="2400" dirty="0" smtClean="0"/>
              <a:t>: </a:t>
            </a:r>
          </a:p>
          <a:p>
            <a:r>
              <a:rPr lang="de-DE" sz="2400" dirty="0" smtClean="0"/>
              <a:t>es sei </a:t>
            </a:r>
            <a:r>
              <a:rPr lang="de-DE" sz="2400" b="1" dirty="0" smtClean="0">
                <a:solidFill>
                  <a:srgbClr val="FF0000"/>
                </a:solidFill>
              </a:rPr>
              <a:t>Weissagung</a:t>
            </a:r>
            <a:r>
              <a:rPr lang="de-DE" sz="2400" dirty="0" smtClean="0"/>
              <a:t>, </a:t>
            </a:r>
          </a:p>
          <a:p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lasst uns </a:t>
            </a:r>
            <a:r>
              <a:rPr lang="de-DE" sz="2400" dirty="0" smtClean="0"/>
              <a:t>weissagen nach dem Maße des Glaubens; </a:t>
            </a:r>
          </a:p>
          <a:p>
            <a:r>
              <a:rPr lang="de-DE" sz="2400" dirty="0" smtClean="0"/>
              <a:t>es sei </a:t>
            </a:r>
            <a:r>
              <a:rPr lang="de-DE" sz="2400" b="1" dirty="0" smtClean="0">
                <a:solidFill>
                  <a:srgbClr val="FF0000"/>
                </a:solidFill>
              </a:rPr>
              <a:t>Dienst</a:t>
            </a:r>
            <a:r>
              <a:rPr lang="de-DE" sz="2400" dirty="0" smtClean="0"/>
              <a:t>, </a:t>
            </a:r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lasst uns bleiben </a:t>
            </a:r>
            <a:r>
              <a:rPr lang="de-DE" sz="2400" dirty="0" smtClean="0"/>
              <a:t>im Dienst; </a:t>
            </a:r>
          </a:p>
          <a:p>
            <a:r>
              <a:rPr lang="de-DE" sz="2400" dirty="0" smtClean="0"/>
              <a:t>es sei, der da lehrt, in der </a:t>
            </a:r>
            <a:r>
              <a:rPr lang="de-DE" sz="2400" b="1" dirty="0" smtClean="0">
                <a:solidFill>
                  <a:srgbClr val="FF0000"/>
                </a:solidFill>
              </a:rPr>
              <a:t>Lehre</a:t>
            </a:r>
            <a:r>
              <a:rPr lang="de-DE" sz="2400" dirty="0" smtClean="0"/>
              <a:t>; </a:t>
            </a:r>
          </a:p>
          <a:p>
            <a:r>
              <a:rPr lang="de-DE" sz="2400" dirty="0" smtClean="0"/>
              <a:t>es sei, der da ermahnt, in der </a:t>
            </a:r>
            <a:r>
              <a:rPr lang="de-DE" sz="2400" b="1" dirty="0" smtClean="0">
                <a:solidFill>
                  <a:srgbClr val="FF0000"/>
                </a:solidFill>
              </a:rPr>
              <a:t>Ermahnung</a:t>
            </a:r>
            <a:r>
              <a:rPr lang="de-DE" sz="2400" dirty="0" smtClean="0"/>
              <a:t>; </a:t>
            </a:r>
          </a:p>
          <a:p>
            <a:r>
              <a:rPr lang="de-DE" sz="2400" dirty="0" smtClean="0"/>
              <a:t>der da </a:t>
            </a:r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mitteilt,</a:t>
            </a:r>
            <a:r>
              <a:rPr lang="de-DE" sz="2400" dirty="0" smtClean="0"/>
              <a:t> in </a:t>
            </a:r>
            <a:r>
              <a:rPr lang="de-DE" sz="2400" b="1" dirty="0" smtClean="0">
                <a:solidFill>
                  <a:srgbClr val="FF0000"/>
                </a:solidFill>
              </a:rPr>
              <a:t>Einfalt</a:t>
            </a:r>
            <a:r>
              <a:rPr lang="de-DE" sz="2400" dirty="0" smtClean="0"/>
              <a:t>; </a:t>
            </a:r>
          </a:p>
          <a:p>
            <a:r>
              <a:rPr lang="de-DE" sz="2400" dirty="0" smtClean="0"/>
              <a:t>der da </a:t>
            </a:r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vorsteht</a:t>
            </a:r>
            <a:r>
              <a:rPr lang="de-DE" sz="2400" dirty="0" smtClean="0"/>
              <a:t>, mit </a:t>
            </a:r>
            <a:r>
              <a:rPr lang="de-DE" sz="2400" b="1" dirty="0" smtClean="0">
                <a:solidFill>
                  <a:srgbClr val="FF0000"/>
                </a:solidFill>
              </a:rPr>
              <a:t>Fleiß</a:t>
            </a:r>
            <a:r>
              <a:rPr lang="de-DE" sz="2400" dirty="0" smtClean="0"/>
              <a:t>; </a:t>
            </a:r>
          </a:p>
          <a:p>
            <a:r>
              <a:rPr lang="de-DE" sz="2400" dirty="0" smtClean="0"/>
              <a:t>der da </a:t>
            </a:r>
            <a:r>
              <a:rPr lang="de-DE" sz="2400" b="1" dirty="0" smtClean="0">
                <a:solidFill>
                  <a:srgbClr val="FF0000"/>
                </a:solidFill>
              </a:rPr>
              <a:t>Barmherzigkeit</a:t>
            </a:r>
            <a:r>
              <a:rPr lang="de-DE" sz="2400" dirty="0" smtClean="0"/>
              <a:t> übt, mit Freudigkeit. </a:t>
            </a:r>
          </a:p>
          <a:p>
            <a:r>
              <a:rPr lang="de-AT" sz="2400" dirty="0" smtClean="0"/>
              <a:t>(Rom 12:6-8)</a:t>
            </a:r>
          </a:p>
          <a:p>
            <a:endParaRPr lang="ru-RU" sz="2400" dirty="0" smtClean="0"/>
          </a:p>
          <a:p>
            <a:endParaRPr lang="ru-RU" sz="2400" dirty="0" smtClean="0"/>
          </a:p>
        </p:txBody>
      </p:sp>
      <p:sp>
        <p:nvSpPr>
          <p:cNvPr id="11" name="TextBox 10"/>
          <p:cNvSpPr txBox="1"/>
          <p:nvPr/>
        </p:nvSpPr>
        <p:spPr>
          <a:xfrm rot="21213131">
            <a:off x="454008" y="784295"/>
            <a:ext cx="8032968" cy="5632311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de-DE" sz="6000" b="1" dirty="0" smtClean="0"/>
              <a:t>Ungenutzte Gaben sind: </a:t>
            </a:r>
          </a:p>
          <a:p>
            <a:pPr algn="ctr"/>
            <a:r>
              <a:rPr lang="de-DE" sz="6000" b="1" dirty="0"/>
              <a:t>e</a:t>
            </a:r>
            <a:r>
              <a:rPr lang="de-DE" sz="6000" b="1" dirty="0" smtClean="0"/>
              <a:t>ine Geringschätzung </a:t>
            </a:r>
          </a:p>
          <a:p>
            <a:pPr algn="ctr"/>
            <a:r>
              <a:rPr lang="de-DE" sz="6000" b="1" dirty="0" smtClean="0"/>
              <a:t>der Gemeinde</a:t>
            </a:r>
          </a:p>
          <a:p>
            <a:pPr algn="ctr"/>
            <a:r>
              <a:rPr lang="de-DE" sz="6000" b="1" dirty="0" smtClean="0"/>
              <a:t>und </a:t>
            </a:r>
          </a:p>
          <a:p>
            <a:pPr algn="ctr"/>
            <a:r>
              <a:rPr lang="de-DE" sz="6000" b="1" dirty="0" smtClean="0"/>
              <a:t>eine Missachtung</a:t>
            </a:r>
          </a:p>
          <a:p>
            <a:pPr algn="ctr"/>
            <a:r>
              <a:rPr lang="de-DE" sz="6000" b="1" dirty="0" smtClean="0"/>
              <a:t>des Geistes!</a:t>
            </a:r>
            <a:endParaRPr lang="ru-RU" sz="6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46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Meine Beziehung zu dir </a:t>
            </a:r>
            <a:r>
              <a:rPr lang="de-DE" sz="36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</a:t>
            </a:r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deiner Erlösung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5197" y="980728"/>
            <a:ext cx="5916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Ich rüste dich aus für ein gottgefälliges Leben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72200" y="1012666"/>
            <a:ext cx="2509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Die Gaben des Geistes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556792"/>
            <a:ext cx="702217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Und er hat die einen </a:t>
            </a:r>
            <a:r>
              <a:rPr lang="de-DE" sz="4800" b="1" u="sng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gegeben</a:t>
            </a:r>
            <a:r>
              <a:rPr lang="de-DE" sz="2400" dirty="0" smtClean="0"/>
              <a:t> als </a:t>
            </a:r>
            <a:r>
              <a:rPr lang="de-DE" sz="2400" b="1" dirty="0" smtClean="0">
                <a:solidFill>
                  <a:srgbClr val="FF0000"/>
                </a:solidFill>
              </a:rPr>
              <a:t>Apostel</a:t>
            </a:r>
            <a:r>
              <a:rPr lang="de-DE" sz="2400" dirty="0" smtClean="0"/>
              <a:t> </a:t>
            </a:r>
          </a:p>
          <a:p>
            <a:r>
              <a:rPr lang="de-DE" sz="2400" dirty="0" smtClean="0"/>
              <a:t>und andere als </a:t>
            </a:r>
            <a:r>
              <a:rPr lang="de-DE" sz="2400" b="1" dirty="0" smtClean="0">
                <a:solidFill>
                  <a:srgbClr val="FF0000"/>
                </a:solidFill>
              </a:rPr>
              <a:t>Propheten </a:t>
            </a:r>
          </a:p>
          <a:p>
            <a:r>
              <a:rPr lang="de-DE" sz="2400" dirty="0" smtClean="0"/>
              <a:t>und andere als </a:t>
            </a:r>
            <a:r>
              <a:rPr lang="de-DE" sz="2400" b="1" dirty="0" smtClean="0">
                <a:solidFill>
                  <a:srgbClr val="FF0000"/>
                </a:solidFill>
              </a:rPr>
              <a:t>Evangelisten</a:t>
            </a:r>
            <a:r>
              <a:rPr lang="de-DE" sz="2400" dirty="0" smtClean="0"/>
              <a:t> </a:t>
            </a:r>
          </a:p>
          <a:p>
            <a:r>
              <a:rPr lang="de-DE" sz="2400" dirty="0" smtClean="0"/>
              <a:t>und andere als </a:t>
            </a:r>
            <a:r>
              <a:rPr lang="de-DE" sz="2400" b="1" dirty="0" smtClean="0">
                <a:solidFill>
                  <a:srgbClr val="FF0000"/>
                </a:solidFill>
              </a:rPr>
              <a:t>Hirten</a:t>
            </a:r>
            <a:r>
              <a:rPr lang="de-DE" sz="2400" dirty="0" smtClean="0"/>
              <a:t> und</a:t>
            </a:r>
            <a:r>
              <a:rPr lang="de-DE" sz="2400" b="1" dirty="0" smtClean="0">
                <a:solidFill>
                  <a:srgbClr val="FF0000"/>
                </a:solidFill>
              </a:rPr>
              <a:t> Lehrer</a:t>
            </a:r>
            <a:r>
              <a:rPr lang="de-DE" sz="2400" dirty="0" smtClean="0"/>
              <a:t>, </a:t>
            </a:r>
          </a:p>
          <a:p>
            <a:r>
              <a:rPr lang="de-AT" sz="2400" dirty="0" smtClean="0"/>
              <a:t>(</a:t>
            </a:r>
            <a:r>
              <a:rPr lang="de-AT" sz="2400" dirty="0" err="1" smtClean="0"/>
              <a:t>Eph</a:t>
            </a:r>
            <a:r>
              <a:rPr lang="de-AT" sz="2400" dirty="0" smtClean="0"/>
              <a:t> 4:11)</a:t>
            </a:r>
            <a:endParaRPr lang="ru-RU" sz="2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0" y="446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Meine Beziehung zu dir </a:t>
            </a:r>
            <a:r>
              <a:rPr lang="de-DE" sz="36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</a:t>
            </a:r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deiner Erlösung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9141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5197" y="980728"/>
            <a:ext cx="5916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Ich rüste dich aus für ein gottgefälliges Leben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72200" y="1012666"/>
            <a:ext cx="2509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Die Gaben des Geistes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556792"/>
            <a:ext cx="702217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Und er hat die einen </a:t>
            </a:r>
            <a:r>
              <a:rPr lang="de-DE" sz="4800" b="1" u="sng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gegeben</a:t>
            </a:r>
            <a:r>
              <a:rPr lang="de-DE" sz="2400" dirty="0" smtClean="0"/>
              <a:t> als </a:t>
            </a:r>
            <a:r>
              <a:rPr lang="de-DE" sz="2400" b="1" dirty="0" smtClean="0">
                <a:solidFill>
                  <a:srgbClr val="FF0000"/>
                </a:solidFill>
              </a:rPr>
              <a:t>Apostel</a:t>
            </a:r>
            <a:r>
              <a:rPr lang="de-DE" sz="2400" dirty="0" smtClean="0"/>
              <a:t> </a:t>
            </a:r>
          </a:p>
          <a:p>
            <a:r>
              <a:rPr lang="de-DE" sz="2400" dirty="0" smtClean="0"/>
              <a:t>und andere als </a:t>
            </a:r>
            <a:r>
              <a:rPr lang="de-DE" sz="2400" b="1" dirty="0" smtClean="0">
                <a:solidFill>
                  <a:srgbClr val="FF0000"/>
                </a:solidFill>
              </a:rPr>
              <a:t>Propheten </a:t>
            </a:r>
          </a:p>
          <a:p>
            <a:r>
              <a:rPr lang="de-DE" sz="2400" dirty="0" smtClean="0"/>
              <a:t>und andere als </a:t>
            </a:r>
            <a:r>
              <a:rPr lang="de-DE" sz="2400" b="1" dirty="0" smtClean="0">
                <a:solidFill>
                  <a:srgbClr val="FF0000"/>
                </a:solidFill>
              </a:rPr>
              <a:t>Evangelisten</a:t>
            </a:r>
            <a:r>
              <a:rPr lang="de-DE" sz="2400" dirty="0" smtClean="0"/>
              <a:t> </a:t>
            </a:r>
          </a:p>
          <a:p>
            <a:r>
              <a:rPr lang="de-DE" sz="2400" dirty="0" smtClean="0"/>
              <a:t>und andere als </a:t>
            </a:r>
            <a:r>
              <a:rPr lang="de-DE" sz="2400" b="1" dirty="0" smtClean="0">
                <a:solidFill>
                  <a:srgbClr val="FF0000"/>
                </a:solidFill>
              </a:rPr>
              <a:t>Hirten</a:t>
            </a:r>
            <a:r>
              <a:rPr lang="de-DE" sz="2400" dirty="0" smtClean="0"/>
              <a:t> und</a:t>
            </a:r>
            <a:r>
              <a:rPr lang="de-DE" sz="2400" b="1" dirty="0" smtClean="0">
                <a:solidFill>
                  <a:srgbClr val="FF0000"/>
                </a:solidFill>
              </a:rPr>
              <a:t> Lehrer</a:t>
            </a:r>
            <a:r>
              <a:rPr lang="de-DE" sz="2400" dirty="0" smtClean="0"/>
              <a:t>, </a:t>
            </a:r>
          </a:p>
          <a:p>
            <a:r>
              <a:rPr lang="de-AT" sz="2400" dirty="0" smtClean="0"/>
              <a:t>(</a:t>
            </a:r>
            <a:r>
              <a:rPr lang="de-AT" sz="2400" dirty="0" err="1" smtClean="0"/>
              <a:t>Eph</a:t>
            </a:r>
            <a:r>
              <a:rPr lang="de-AT" sz="2400" dirty="0" smtClean="0"/>
              <a:t> 4:11)</a:t>
            </a:r>
            <a:endParaRPr lang="ru-RU" sz="2400" dirty="0" smtClean="0"/>
          </a:p>
        </p:txBody>
      </p:sp>
      <p:sp>
        <p:nvSpPr>
          <p:cNvPr id="11" name="TextBox 10"/>
          <p:cNvSpPr txBox="1"/>
          <p:nvPr/>
        </p:nvSpPr>
        <p:spPr>
          <a:xfrm rot="20951642">
            <a:off x="884386" y="985689"/>
            <a:ext cx="7268656" cy="5170646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de-DE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 die Gaben </a:t>
            </a:r>
          </a:p>
          <a:p>
            <a:pPr algn="ctr"/>
            <a:r>
              <a:rPr lang="de-DE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Geistes nutzt,</a:t>
            </a:r>
          </a:p>
          <a:p>
            <a:pPr algn="ctr"/>
            <a:r>
              <a:rPr lang="de-DE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 macht der Geist</a:t>
            </a:r>
          </a:p>
          <a:p>
            <a:pPr algn="ctr"/>
            <a:r>
              <a:rPr lang="de-DE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 einer Gabe </a:t>
            </a:r>
          </a:p>
          <a:p>
            <a:pPr algn="ctr"/>
            <a:r>
              <a:rPr lang="de-DE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für die Gemeinde!</a:t>
            </a:r>
            <a:endParaRPr lang="ru-RU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46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Meine Beziehung zu dir </a:t>
            </a:r>
            <a:r>
              <a:rPr lang="de-DE" sz="36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</a:t>
            </a:r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deiner Erlösung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5197" y="980728"/>
            <a:ext cx="5916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Ich rüste dich aus für ein gottgefälliges Leben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72200" y="1012666"/>
            <a:ext cx="2509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Die Gaben des Geistes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40717" y="2420888"/>
            <a:ext cx="862377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b="1" dirty="0" smtClean="0"/>
              <a:t>Vernachlässige nicht die Gnadengabe in dir</a:t>
            </a:r>
            <a:r>
              <a:rPr lang="de-DE" sz="3600" dirty="0" smtClean="0"/>
              <a:t>, </a:t>
            </a:r>
          </a:p>
          <a:p>
            <a:pPr algn="ctr"/>
            <a:r>
              <a:rPr lang="de-DE" sz="3600" dirty="0" smtClean="0"/>
              <a:t>welche dir gegeben worden ist </a:t>
            </a:r>
          </a:p>
          <a:p>
            <a:pPr algn="ctr"/>
            <a:r>
              <a:rPr lang="de-DE" sz="3600" dirty="0" smtClean="0"/>
              <a:t>durch Weissagung </a:t>
            </a:r>
          </a:p>
          <a:p>
            <a:pPr algn="ctr"/>
            <a:r>
              <a:rPr lang="de-DE" sz="3600" dirty="0" smtClean="0"/>
              <a:t>mit Hände-Auflegen der Ältestenschaft. </a:t>
            </a:r>
          </a:p>
          <a:p>
            <a:pPr algn="ctr"/>
            <a:r>
              <a:rPr lang="de-AT" sz="3600" dirty="0" smtClean="0"/>
              <a:t>(1Ti 4:14)</a:t>
            </a:r>
          </a:p>
          <a:p>
            <a:pPr algn="ctr"/>
            <a:endParaRPr lang="ru-RU" sz="3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0" y="446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Meine Beziehung zu dir </a:t>
            </a:r>
            <a:r>
              <a:rPr lang="de-DE" sz="36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</a:t>
            </a:r>
            <a:r>
              <a:rPr lang="de-D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deiner Erlösung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08849" y="120540"/>
            <a:ext cx="66005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400" dirty="0"/>
              <a:t>Im Anfang schuf Gott die Himmel und die Erde. </a:t>
            </a:r>
            <a:endParaRPr lang="de-AT" sz="2400" dirty="0" smtClean="0"/>
          </a:p>
          <a:p>
            <a:pPr algn="ctr"/>
            <a:r>
              <a:rPr lang="de-AT" sz="2400" dirty="0" smtClean="0"/>
              <a:t>Und </a:t>
            </a:r>
            <a:r>
              <a:rPr lang="de-AT" sz="2400" dirty="0"/>
              <a:t>die Erde war wüst und leer, </a:t>
            </a:r>
            <a:endParaRPr lang="de-AT" sz="2400" dirty="0" smtClean="0"/>
          </a:p>
          <a:p>
            <a:pPr algn="ctr"/>
            <a:r>
              <a:rPr lang="de-AT" sz="2400" dirty="0" smtClean="0"/>
              <a:t>und </a:t>
            </a:r>
            <a:r>
              <a:rPr lang="de-AT" sz="2400" dirty="0"/>
              <a:t>Finsternis war über der Tiefe; </a:t>
            </a:r>
            <a:endParaRPr lang="de-AT" sz="2400" dirty="0" smtClean="0"/>
          </a:p>
          <a:p>
            <a:pPr algn="ctr"/>
            <a:r>
              <a:rPr lang="de-AT" sz="2400" dirty="0" smtClean="0"/>
              <a:t>und </a:t>
            </a:r>
            <a:r>
              <a:rPr lang="de-A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Geist Gottes </a:t>
            </a:r>
            <a:r>
              <a:rPr lang="de-AT" sz="2400" dirty="0"/>
              <a:t>schwebte </a:t>
            </a:r>
            <a:r>
              <a:rPr lang="de-A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über den Wassern</a:t>
            </a:r>
            <a:r>
              <a:rPr lang="de-AT" sz="2400" dirty="0"/>
              <a:t>. </a:t>
            </a:r>
          </a:p>
          <a:p>
            <a:pPr algn="ctr"/>
            <a:r>
              <a:rPr lang="de-AT" sz="2400" dirty="0"/>
              <a:t>(1Mo 1:1-2)</a:t>
            </a:r>
          </a:p>
          <a:p>
            <a:pPr algn="ctr"/>
            <a:endParaRPr lang="de-AT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03817" y="2127632"/>
            <a:ext cx="678506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400" dirty="0"/>
              <a:t>Und </a:t>
            </a:r>
            <a:r>
              <a:rPr lang="de-A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Geist </a:t>
            </a:r>
            <a:r>
              <a:rPr lang="de-AT" sz="2400" dirty="0"/>
              <a:t>und die Braut sagen: Komm! </a:t>
            </a:r>
            <a:endParaRPr lang="de-AT" sz="2400" dirty="0" smtClean="0"/>
          </a:p>
          <a:p>
            <a:pPr algn="ctr"/>
            <a:r>
              <a:rPr lang="de-AT" sz="2400" dirty="0" smtClean="0"/>
              <a:t>Und </a:t>
            </a:r>
            <a:r>
              <a:rPr lang="de-AT" sz="2400" dirty="0"/>
              <a:t>wer es hört, spreche: Komm! </a:t>
            </a:r>
            <a:endParaRPr lang="de-AT" sz="2400" dirty="0" smtClean="0"/>
          </a:p>
          <a:p>
            <a:pPr algn="ctr"/>
            <a:r>
              <a:rPr lang="de-AT" sz="2400" dirty="0" smtClean="0"/>
              <a:t>Und </a:t>
            </a:r>
            <a:r>
              <a:rPr lang="de-AT" sz="2400" dirty="0"/>
              <a:t>wen da dürstet, der komme; </a:t>
            </a:r>
            <a:endParaRPr lang="de-AT" sz="2400" dirty="0" smtClean="0"/>
          </a:p>
          <a:p>
            <a:pPr algn="ctr"/>
            <a:r>
              <a:rPr lang="de-AT" sz="2400" dirty="0" smtClean="0"/>
              <a:t>wer </a:t>
            </a:r>
            <a:r>
              <a:rPr lang="de-AT" sz="2400" dirty="0"/>
              <a:t>da will, nehme das </a:t>
            </a:r>
            <a:r>
              <a:rPr lang="de-A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Wasser des Lebens </a:t>
            </a:r>
            <a:r>
              <a:rPr lang="de-AT" sz="2400" dirty="0"/>
              <a:t>umsonst. </a:t>
            </a:r>
          </a:p>
          <a:p>
            <a:pPr algn="ctr"/>
            <a:r>
              <a:rPr lang="de-AT" sz="2400" dirty="0"/>
              <a:t>(Off 22:17)</a:t>
            </a:r>
          </a:p>
          <a:p>
            <a:pPr algn="ctr"/>
            <a:endParaRPr lang="de-AT" sz="2400" dirty="0"/>
          </a:p>
          <a:p>
            <a:pPr algn="ctr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3109" y="4482122"/>
            <a:ext cx="668061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/>
              <a:t>Der Geist schwebt über dem Wasser, noch bevor Gott Leben schafft,</a:t>
            </a:r>
          </a:p>
          <a:p>
            <a:pPr algn="ctr"/>
            <a:r>
              <a:rPr lang="de-DE" b="1" dirty="0" smtClean="0"/>
              <a:t>und schließlich bietet der Geist  allen Wasser des Lebens an!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83567" y="5247642"/>
            <a:ext cx="657686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/>
              <a:t>Der Geist ist maßgeblich beteiligt beim Schaffen physischen Lebens</a:t>
            </a:r>
          </a:p>
          <a:p>
            <a:pPr algn="ctr"/>
            <a:r>
              <a:rPr lang="de-DE" b="1" dirty="0" smtClean="0"/>
              <a:t>und beim Schaffen geistlichen Lebens!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1954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71800" y="44624"/>
            <a:ext cx="3576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/>
              <a:t>Zum Nachdenken: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21047" y="620688"/>
            <a:ext cx="5027017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de-DE" sz="2400" b="1" dirty="0" smtClean="0"/>
              <a:t>Die Erfüllung mit dem Geist:</a:t>
            </a:r>
          </a:p>
          <a:p>
            <a:pPr marL="457200" indent="-457200" algn="ctr"/>
            <a:r>
              <a:rPr lang="de-DE" sz="2400" b="1" dirty="0" smtClean="0"/>
              <a:t>Was kannst Du tun, um diesem Befehl</a:t>
            </a:r>
          </a:p>
          <a:p>
            <a:pPr marL="457200" indent="-457200" algn="ctr"/>
            <a:r>
              <a:rPr lang="de-DE" sz="2400" b="1" dirty="0" smtClean="0"/>
              <a:t>zu entsprechen?</a:t>
            </a:r>
          </a:p>
          <a:p>
            <a:pPr marL="457200" indent="-457200" algn="ctr"/>
            <a:r>
              <a:rPr lang="de-DE" sz="2400" b="1" dirty="0" smtClean="0"/>
              <a:t>Lies </a:t>
            </a:r>
            <a:r>
              <a:rPr lang="de-DE" sz="2400" b="1" dirty="0" err="1" smtClean="0"/>
              <a:t>Eph</a:t>
            </a:r>
            <a:r>
              <a:rPr lang="de-DE" sz="2400" b="1" dirty="0" smtClean="0"/>
              <a:t> 5:18ff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4407495"/>
            <a:ext cx="5390322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</a:rPr>
              <a:t>4. Wie kann ich Gaben entdecken in mir?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0958" y="3318083"/>
            <a:ext cx="521931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/>
              <a:t>3. Was ist der primäre Sinn jeder Gabe?</a:t>
            </a:r>
          </a:p>
          <a:p>
            <a:pPr algn="ctr"/>
            <a:r>
              <a:rPr lang="de-DE" sz="2400" b="1" dirty="0" smtClean="0"/>
              <a:t>Wozu gibt Gott Geistesgaben?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10999" y="5199583"/>
            <a:ext cx="595348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/>
              <a:t>5. Wie kann ich selbst zu einer Gabe werden?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5910371"/>
            <a:ext cx="4554195" cy="83099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</a:rPr>
              <a:t>6. Was lässt meine Gabe wachsen,</a:t>
            </a:r>
          </a:p>
          <a:p>
            <a:pPr algn="ctr"/>
            <a:r>
              <a:rPr lang="de-DE" sz="2400" b="1" dirty="0" smtClean="0">
                <a:solidFill>
                  <a:schemeClr val="bg1"/>
                </a:solidFill>
              </a:rPr>
              <a:t>was lässt sie verkümmern?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2368" y="2309971"/>
            <a:ext cx="6102120" cy="83099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</a:rPr>
              <a:t>2. Beschreibe das Verhältnis </a:t>
            </a:r>
          </a:p>
          <a:p>
            <a:pPr algn="ctr"/>
            <a:r>
              <a:rPr lang="de-DE" sz="2400" b="1" dirty="0" smtClean="0">
                <a:solidFill>
                  <a:schemeClr val="bg1"/>
                </a:solidFill>
              </a:rPr>
              <a:t>zwischen dem </a:t>
            </a:r>
            <a:r>
              <a:rPr lang="de-DE" sz="2400" b="1" dirty="0" err="1" smtClean="0">
                <a:solidFill>
                  <a:schemeClr val="bg1"/>
                </a:solidFill>
              </a:rPr>
              <a:t>Hl.Geist</a:t>
            </a:r>
            <a:r>
              <a:rPr lang="de-DE" sz="2400" b="1" dirty="0" smtClean="0">
                <a:solidFill>
                  <a:schemeClr val="bg1"/>
                </a:solidFill>
              </a:rPr>
              <a:t> und Deinem Charakter!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 t="2962"/>
          <a:stretch/>
        </p:blipFill>
        <p:spPr>
          <a:xfrm rot="2002562">
            <a:off x="2420548" y="-46493"/>
            <a:ext cx="6473947" cy="506797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TextBox 7"/>
          <p:cNvSpPr txBox="1"/>
          <p:nvPr/>
        </p:nvSpPr>
        <p:spPr>
          <a:xfrm>
            <a:off x="7635" y="1178892"/>
            <a:ext cx="353500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Geist umschließt </a:t>
            </a:r>
          </a:p>
          <a:p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gesamte </a:t>
            </a:r>
          </a:p>
          <a:p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biblische </a:t>
            </a:r>
          </a:p>
          <a:p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Offenbarung, </a:t>
            </a:r>
          </a:p>
          <a:p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nur ER</a:t>
            </a:r>
          </a:p>
          <a:p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kann uns </a:t>
            </a:r>
          </a:p>
          <a:p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diese Offenbarung Gottes </a:t>
            </a:r>
          </a:p>
          <a:p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öffnen und entschlüsseln!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42884" y="44624"/>
            <a:ext cx="86685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600" dirty="0" smtClean="0"/>
              <a:t>Darf ich mich vorstellen?</a:t>
            </a:r>
            <a:endParaRPr lang="ru-RU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90377" y="976074"/>
            <a:ext cx="8988358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 bin keine Kraft,</a:t>
            </a:r>
          </a:p>
          <a:p>
            <a:pPr algn="ctr"/>
            <a:r>
              <a:rPr lang="de-DE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sondern </a:t>
            </a:r>
          </a:p>
          <a:p>
            <a:pPr algn="ctr"/>
            <a:r>
              <a:rPr lang="de-DE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 Person,</a:t>
            </a:r>
          </a:p>
          <a:p>
            <a:pPr algn="ctr"/>
            <a:r>
              <a:rPr lang="de-DE" sz="8000" b="1" i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unverwechselbar,</a:t>
            </a:r>
          </a:p>
          <a:p>
            <a:pPr algn="ctr"/>
            <a:r>
              <a:rPr lang="de-DE" sz="8000" b="1" i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einmalig, originell!</a:t>
            </a:r>
            <a:endParaRPr lang="ru-RU" sz="8000" b="1" i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4954</Words>
  <Application>Microsoft Office PowerPoint</Application>
  <PresentationFormat>Bildschirmpräsentation (4:3)</PresentationFormat>
  <Paragraphs>821</Paragraphs>
  <Slides>70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70</vt:i4>
      </vt:variant>
    </vt:vector>
  </HeadingPairs>
  <TitlesOfParts>
    <vt:vector size="75" baseType="lpstr">
      <vt:lpstr>Aramis</vt:lpstr>
      <vt:lpstr>Arial</vt:lpstr>
      <vt:lpstr>Calibri</vt:lpstr>
      <vt:lpstr>Lucida Handwriting</vt:lpstr>
      <vt:lpstr>Тема 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еммаус</dc:creator>
  <cp:lastModifiedBy>Andreas</cp:lastModifiedBy>
  <cp:revision>114</cp:revision>
  <dcterms:created xsi:type="dcterms:W3CDTF">2013-04-28T13:31:36Z</dcterms:created>
  <dcterms:modified xsi:type="dcterms:W3CDTF">2015-10-19T14:46:29Z</dcterms:modified>
</cp:coreProperties>
</file>