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6" r:id="rId2"/>
    <p:sldId id="317" r:id="rId3"/>
    <p:sldId id="265" r:id="rId4"/>
    <p:sldId id="264" r:id="rId5"/>
    <p:sldId id="258" r:id="rId6"/>
    <p:sldId id="257" r:id="rId7"/>
    <p:sldId id="284" r:id="rId8"/>
    <p:sldId id="270" r:id="rId9"/>
    <p:sldId id="268" r:id="rId10"/>
    <p:sldId id="259" r:id="rId11"/>
    <p:sldId id="303" r:id="rId12"/>
    <p:sldId id="301" r:id="rId13"/>
    <p:sldId id="302" r:id="rId14"/>
    <p:sldId id="312" r:id="rId15"/>
    <p:sldId id="313" r:id="rId16"/>
    <p:sldId id="260" r:id="rId17"/>
    <p:sldId id="315" r:id="rId18"/>
    <p:sldId id="318" r:id="rId19"/>
    <p:sldId id="314" r:id="rId20"/>
    <p:sldId id="297" r:id="rId21"/>
    <p:sldId id="298" r:id="rId22"/>
    <p:sldId id="305" r:id="rId23"/>
    <p:sldId id="306" r:id="rId24"/>
    <p:sldId id="304" r:id="rId25"/>
    <p:sldId id="299" r:id="rId26"/>
    <p:sldId id="269" r:id="rId27"/>
    <p:sldId id="285" r:id="rId28"/>
    <p:sldId id="286" r:id="rId29"/>
    <p:sldId id="287" r:id="rId30"/>
    <p:sldId id="289" r:id="rId31"/>
    <p:sldId id="290" r:id="rId32"/>
    <p:sldId id="291" r:id="rId33"/>
    <p:sldId id="292" r:id="rId34"/>
    <p:sldId id="294" r:id="rId35"/>
    <p:sldId id="295" r:id="rId36"/>
    <p:sldId id="293" r:id="rId37"/>
    <p:sldId id="316" r:id="rId38"/>
    <p:sldId id="261" r:id="rId39"/>
    <p:sldId id="262" r:id="rId40"/>
    <p:sldId id="263" r:id="rId41"/>
    <p:sldId id="307" r:id="rId42"/>
    <p:sldId id="309" r:id="rId43"/>
    <p:sldId id="310" r:id="rId44"/>
    <p:sldId id="311" r:id="rId45"/>
    <p:sldId id="322" r:id="rId46"/>
    <p:sldId id="323" r:id="rId47"/>
    <p:sldId id="324" r:id="rId48"/>
    <p:sldId id="354" r:id="rId49"/>
    <p:sldId id="357"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276" autoAdjust="0"/>
  </p:normalViewPr>
  <p:slideViewPr>
    <p:cSldViewPr>
      <p:cViewPr varScale="1">
        <p:scale>
          <a:sx n="49" d="100"/>
          <a:sy n="49" d="100"/>
        </p:scale>
        <p:origin x="1315" y="58"/>
      </p:cViewPr>
      <p:guideLst>
        <p:guide orient="horz" pos="2160"/>
        <p:guide pos="2880"/>
      </p:guideLst>
    </p:cSldViewPr>
  </p:slideViewPr>
  <p:outlineViewPr>
    <p:cViewPr>
      <p:scale>
        <a:sx n="33" d="100"/>
        <a:sy n="33" d="100"/>
      </p:scale>
      <p:origin x="0" y="-4363"/>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278DD-5749-4C79-90D8-F83397E93B7B}" type="datetimeFigureOut">
              <a:rPr lang="ru-RU" smtClean="0"/>
              <a:t>17.10.2015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5CD58-51E3-44CD-8B61-40472FA7BC03}" type="slidenum">
              <a:rPr lang="ru-RU" smtClean="0"/>
              <a:t>‹Nr.›</a:t>
            </a:fld>
            <a:endParaRPr lang="ru-RU"/>
          </a:p>
        </p:txBody>
      </p:sp>
    </p:spTree>
    <p:extLst>
      <p:ext uri="{BB962C8B-B14F-4D97-AF65-F5344CB8AC3E}">
        <p14:creationId xmlns:p14="http://schemas.microsoft.com/office/powerpoint/2010/main" val="178364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Geistbesitz und Geisterfüllung dienen immer dazu, mich nützlich und brauchbar zu machen für Gott! Geisterfüllung ist</a:t>
            </a:r>
            <a:r>
              <a:rPr lang="de-AT" baseline="0" dirty="0" smtClean="0"/>
              <a:t> nie Selbstzweck, Erfüllung meiner Bedürfnisse etc.</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2</a:t>
            </a:fld>
            <a:endParaRPr lang="ru-RU"/>
          </a:p>
        </p:txBody>
      </p:sp>
    </p:spTree>
    <p:extLst>
      <p:ext uri="{BB962C8B-B14F-4D97-AF65-F5344CB8AC3E}">
        <p14:creationId xmlns:p14="http://schemas.microsoft.com/office/powerpoint/2010/main" val="218615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Was willst du, dass ich tue? Bereitschaft, sich Gott ganz zur Verfügung zu stellen:</a:t>
            </a:r>
          </a:p>
          <a:p>
            <a:r>
              <a:rPr lang="de-AT" sz="1200" kern="1200" dirty="0" smtClean="0">
                <a:solidFill>
                  <a:schemeClr val="tx1"/>
                </a:solidFill>
                <a:latin typeface="+mn-lt"/>
                <a:ea typeface="+mn-ea"/>
                <a:cs typeface="+mn-cs"/>
              </a:rPr>
              <a:t>Weil Gott uns solches Erbarmen geschenkt hat, liebe Geschwister, ermahne ich euch nun auch, dass ihr euch mit Leib und Leben Gott als lebendiges und heiliges Opfer zur Verfügung stellt. An solchen Opfern hat er Freude, und das ist der wahre Gottesdienst. </a:t>
            </a:r>
          </a:p>
          <a:p>
            <a:r>
              <a:rPr lang="de-AT" sz="1200" kern="1200" dirty="0" smtClean="0">
                <a:solidFill>
                  <a:schemeClr val="tx1"/>
                </a:solidFill>
                <a:latin typeface="+mn-lt"/>
                <a:ea typeface="+mn-ea"/>
                <a:cs typeface="+mn-cs"/>
              </a:rPr>
              <a:t>(</a:t>
            </a:r>
            <a:r>
              <a:rPr lang="de-AT" sz="1200" kern="1200" dirty="0" err="1" smtClean="0">
                <a:solidFill>
                  <a:schemeClr val="tx1"/>
                </a:solidFill>
                <a:latin typeface="+mn-lt"/>
                <a:ea typeface="+mn-ea"/>
                <a:cs typeface="+mn-cs"/>
              </a:rPr>
              <a:t>Röm</a:t>
            </a:r>
            <a:r>
              <a:rPr lang="de-AT" sz="1200" kern="1200" dirty="0" smtClean="0">
                <a:solidFill>
                  <a:schemeClr val="tx1"/>
                </a:solidFill>
                <a:latin typeface="+mn-lt"/>
                <a:ea typeface="+mn-ea"/>
                <a:cs typeface="+mn-cs"/>
              </a:rPr>
              <a:t> 12:1)</a:t>
            </a:r>
          </a:p>
          <a:p>
            <a:endParaRPr lang="de-AT" sz="1200" kern="1200" dirty="0" smtClean="0">
              <a:solidFill>
                <a:schemeClr val="tx1"/>
              </a:solidFill>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30</a:t>
            </a:fld>
            <a:endParaRPr lang="ru-RU"/>
          </a:p>
        </p:txBody>
      </p:sp>
    </p:spTree>
    <p:extLst>
      <p:ext uri="{BB962C8B-B14F-4D97-AF65-F5344CB8AC3E}">
        <p14:creationId xmlns:p14="http://schemas.microsoft.com/office/powerpoint/2010/main" val="93648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Gottesfurcht schafft göttlichen Trost durch Erfüllung mit dem</a:t>
            </a:r>
            <a:r>
              <a:rPr lang="de-AT" baseline="0" dirty="0" smtClean="0"/>
              <a:t> Geist</a:t>
            </a:r>
            <a:r>
              <a:rPr lang="de-AT" dirty="0" smtClean="0"/>
              <a:t>!</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31</a:t>
            </a:fld>
            <a:endParaRPr lang="ru-RU"/>
          </a:p>
        </p:txBody>
      </p:sp>
    </p:spTree>
    <p:extLst>
      <p:ext uri="{BB962C8B-B14F-4D97-AF65-F5344CB8AC3E}">
        <p14:creationId xmlns:p14="http://schemas.microsoft.com/office/powerpoint/2010/main" val="61865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„Ruf“, hier geht es um die Außenwelt:</a:t>
            </a:r>
            <a:r>
              <a:rPr lang="de-AT" baseline="0" dirty="0" smtClean="0"/>
              <a:t> Was sagen meine Mitschüler, Lehrer, Kollegen, Vorgesetzten, Eltern, Geschwister über mich!!</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32</a:t>
            </a:fld>
            <a:endParaRPr lang="ru-RU"/>
          </a:p>
        </p:txBody>
      </p:sp>
    </p:spTree>
    <p:extLst>
      <p:ext uri="{BB962C8B-B14F-4D97-AF65-F5344CB8AC3E}">
        <p14:creationId xmlns:p14="http://schemas.microsoft.com/office/powerpoint/2010/main" val="225009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Alkoholverbot</a:t>
            </a:r>
            <a:r>
              <a:rPr lang="de-AT" baseline="0" dirty="0" smtClean="0"/>
              <a:t> nicht grundsätzlich, sondern in der gottesdienstlichen Begegnung mit Gott</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34</a:t>
            </a:fld>
            <a:endParaRPr lang="ru-RU"/>
          </a:p>
        </p:txBody>
      </p:sp>
    </p:spTree>
    <p:extLst>
      <p:ext uri="{BB962C8B-B14F-4D97-AF65-F5344CB8AC3E}">
        <p14:creationId xmlns:p14="http://schemas.microsoft.com/office/powerpoint/2010/main" val="157411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Instrumente verwenden</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41</a:t>
            </a:fld>
            <a:endParaRPr lang="ru-RU"/>
          </a:p>
        </p:txBody>
      </p:sp>
    </p:spTree>
    <p:extLst>
      <p:ext uri="{BB962C8B-B14F-4D97-AF65-F5344CB8AC3E}">
        <p14:creationId xmlns:p14="http://schemas.microsoft.com/office/powerpoint/2010/main" val="230210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Nur den Tonklumpen zeigen! Noch nicht bearbeiten!</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3</a:t>
            </a:fld>
            <a:endParaRPr lang="ru-RU"/>
          </a:p>
        </p:txBody>
      </p:sp>
    </p:spTree>
    <p:extLst>
      <p:ext uri="{BB962C8B-B14F-4D97-AF65-F5344CB8AC3E}">
        <p14:creationId xmlns:p14="http://schemas.microsoft.com/office/powerpoint/2010/main" val="1638072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Ein Loch in den Tonklumpen drücken, Aus dem Rohmaterial wird ein Gefäß!</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7</a:t>
            </a:fld>
            <a:endParaRPr lang="ru-RU"/>
          </a:p>
        </p:txBody>
      </p:sp>
    </p:spTree>
    <p:extLst>
      <p:ext uri="{BB962C8B-B14F-4D97-AF65-F5344CB8AC3E}">
        <p14:creationId xmlns:p14="http://schemas.microsoft.com/office/powerpoint/2010/main" val="82930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Römer in der Vitrine, Plastikschüssel im Küchenschrank</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8</a:t>
            </a:fld>
            <a:endParaRPr lang="ru-RU"/>
          </a:p>
        </p:txBody>
      </p:sp>
    </p:spTree>
    <p:extLst>
      <p:ext uri="{BB962C8B-B14F-4D97-AF65-F5344CB8AC3E}">
        <p14:creationId xmlns:p14="http://schemas.microsoft.com/office/powerpoint/2010/main" val="106383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Hadern mit Gott; Gott, der Spielverderber! Warum lässt Gott dies oder jenes zu?</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10</a:t>
            </a:fld>
            <a:endParaRPr lang="ru-RU"/>
          </a:p>
        </p:txBody>
      </p:sp>
    </p:spTree>
    <p:extLst>
      <p:ext uri="{BB962C8B-B14F-4D97-AF65-F5344CB8AC3E}">
        <p14:creationId xmlns:p14="http://schemas.microsoft.com/office/powerpoint/2010/main" val="337171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Unehrlichkeit, Neigung, um des Gewinnes willen schiefe Wege zu gehen,</a:t>
            </a:r>
          </a:p>
          <a:p>
            <a:r>
              <a:rPr lang="de-AT" sz="1200" u="sng" kern="1200" dirty="0" smtClean="0">
                <a:solidFill>
                  <a:schemeClr val="tx1"/>
                </a:solidFill>
                <a:latin typeface="+mn-lt"/>
                <a:ea typeface="+mn-ea"/>
                <a:cs typeface="+mn-cs"/>
              </a:rPr>
              <a:t>1Ti_6:10  Denn die Geldliebe ist eine Wurzel alles Bösen</a:t>
            </a:r>
          </a:p>
          <a:p>
            <a:r>
              <a:rPr lang="de-AT" sz="1200" u="sng" kern="1200" dirty="0" smtClean="0">
                <a:solidFill>
                  <a:schemeClr val="tx1"/>
                </a:solidFill>
                <a:latin typeface="+mn-lt"/>
                <a:ea typeface="+mn-ea"/>
                <a:cs typeface="+mn-cs"/>
              </a:rPr>
              <a:t>Heb_13:5  Der Wandel sei ohne Geldliebe; begnüget euch mit dem, was vorhanden ist</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11</a:t>
            </a:fld>
            <a:endParaRPr lang="ru-RU"/>
          </a:p>
        </p:txBody>
      </p:sp>
    </p:spTree>
    <p:extLst>
      <p:ext uri="{BB962C8B-B14F-4D97-AF65-F5344CB8AC3E}">
        <p14:creationId xmlns:p14="http://schemas.microsoft.com/office/powerpoint/2010/main" val="270878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Heuchelei</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12</a:t>
            </a:fld>
            <a:endParaRPr lang="ru-RU"/>
          </a:p>
        </p:txBody>
      </p:sp>
    </p:spTree>
    <p:extLst>
      <p:ext uri="{BB962C8B-B14F-4D97-AF65-F5344CB8AC3E}">
        <p14:creationId xmlns:p14="http://schemas.microsoft.com/office/powerpoint/2010/main" val="140560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Gemeinschaft, Friede untereinander, einer achte den anderen höher</a:t>
            </a:r>
            <a:r>
              <a:rPr lang="de-AT" baseline="0" dirty="0" smtClean="0"/>
              <a:t> als sich selbst</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28</a:t>
            </a:fld>
            <a:endParaRPr lang="ru-RU"/>
          </a:p>
        </p:txBody>
      </p:sp>
    </p:spTree>
    <p:extLst>
      <p:ext uri="{BB962C8B-B14F-4D97-AF65-F5344CB8AC3E}">
        <p14:creationId xmlns:p14="http://schemas.microsoft.com/office/powerpoint/2010/main" val="273815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Das Kreuz auf sich nehmen</a:t>
            </a:r>
            <a:endParaRPr lang="de-AT" dirty="0"/>
          </a:p>
        </p:txBody>
      </p:sp>
      <p:sp>
        <p:nvSpPr>
          <p:cNvPr id="4" name="Foliennummernplatzhalter 3"/>
          <p:cNvSpPr>
            <a:spLocks noGrp="1"/>
          </p:cNvSpPr>
          <p:nvPr>
            <p:ph type="sldNum" sz="quarter" idx="10"/>
          </p:nvPr>
        </p:nvSpPr>
        <p:spPr/>
        <p:txBody>
          <a:bodyPr/>
          <a:lstStyle/>
          <a:p>
            <a:fld id="{2455CD58-51E3-44CD-8B61-40472FA7BC03}" type="slidenum">
              <a:rPr lang="ru-RU" smtClean="0"/>
              <a:t>29</a:t>
            </a:fld>
            <a:endParaRPr lang="ru-RU"/>
          </a:p>
        </p:txBody>
      </p:sp>
    </p:spTree>
    <p:extLst>
      <p:ext uri="{BB962C8B-B14F-4D97-AF65-F5344CB8AC3E}">
        <p14:creationId xmlns:p14="http://schemas.microsoft.com/office/powerpoint/2010/main" val="218980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DB3E1E4-2777-412F-B7B1-CDAF15F9FB71}" type="datetimeFigureOut">
              <a:rPr lang="ru-RU" smtClean="0"/>
              <a:pPr/>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E2E97C-102E-44FA-9F21-2F22FC4FDEC6}" type="slidenum">
              <a:rPr lang="ru-RU" smtClean="0"/>
              <a:pPr/>
              <a:t>‹Nr.›</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3E1E4-2777-412F-B7B1-CDAF15F9FB71}" type="datetimeFigureOut">
              <a:rPr lang="ru-RU" smtClean="0"/>
              <a:pPr/>
              <a:t>17.10.2015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2E97C-102E-44FA-9F21-2F22FC4FDEC6}" type="slidenum">
              <a:rPr lang="ru-RU" smtClean="0"/>
              <a:pPr/>
              <a:t>‹Nr.›</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wien.gv.at/lebensmittel/lebensmittel/inhaltsstoffe/vitalstoffe/vitb1.html" TargetMode="External"/><Relationship Id="rId13" Type="http://schemas.openxmlformats.org/officeDocument/2006/relationships/hyperlink" Target="http://www.wien.gv.at/lebensmittel/lebensmittel/inhaltsstoffe/vitalstoffe/pantothen.html" TargetMode="External"/><Relationship Id="rId18" Type="http://schemas.openxmlformats.org/officeDocument/2006/relationships/hyperlink" Target="http://www.wien.gv.at/lebensmittel/lebensmittel/inhaltsstoffe/vitalstoffe/kalzium.html" TargetMode="External"/><Relationship Id="rId26" Type="http://schemas.openxmlformats.org/officeDocument/2006/relationships/image" Target="../media/image9.jpeg"/><Relationship Id="rId3" Type="http://schemas.openxmlformats.org/officeDocument/2006/relationships/hyperlink" Target="http://www.wien.gv.at/lebensmittel/lebensmittel/inhaltsstoffe/fett/index.html" TargetMode="External"/><Relationship Id="rId21" Type="http://schemas.openxmlformats.org/officeDocument/2006/relationships/hyperlink" Target="http://www.wien.gv.at/lebensmittel/lebensmittel/inhaltsstoffe/vitalstoffe/geringe.html" TargetMode="External"/><Relationship Id="rId7" Type="http://schemas.openxmlformats.org/officeDocument/2006/relationships/hyperlink" Target="http://www.wien.gv.at/lebensmittel/lebensmittel/inhaltsstoffe/vitalstoffe/vitc.html" TargetMode="External"/><Relationship Id="rId12" Type="http://schemas.openxmlformats.org/officeDocument/2006/relationships/hyperlink" Target="http://www.wien.gv.at/lebensmittel/lebensmittel/inhaltsstoffe/vitalstoffe/folsaeure.html" TargetMode="External"/><Relationship Id="rId17" Type="http://schemas.openxmlformats.org/officeDocument/2006/relationships/hyperlink" Target="http://www.wien.gv.at/lebensmittel/lebensmittel/inhaltsstoffe/vitalstoffe/kalium.html" TargetMode="External"/><Relationship Id="rId25" Type="http://schemas.openxmlformats.org/officeDocument/2006/relationships/hyperlink" Target="http://www.wien.gv.at/lebensmittel/lebensmittel/inhaltsstoffe/vitalstoffe/zink.html" TargetMode="External"/><Relationship Id="rId2" Type="http://schemas.openxmlformats.org/officeDocument/2006/relationships/hyperlink" Target="http://www.wien.gv.at/lebensmittel/lebensmittel/inhaltsstoffe/eiweiss/index.html" TargetMode="External"/><Relationship Id="rId16" Type="http://schemas.openxmlformats.org/officeDocument/2006/relationships/hyperlink" Target="http://www.wien.gv.at/lebensmittel/lebensmittel/inhaltsstoffe/vitalstoffe/natrium.html" TargetMode="External"/><Relationship Id="rId20" Type="http://schemas.openxmlformats.org/officeDocument/2006/relationships/hyperlink" Target="http://www.wien.gv.at/lebensmittel/lebensmittel/inhaltsstoffe/vitalstoffe/magnesium.html" TargetMode="External"/><Relationship Id="rId1" Type="http://schemas.openxmlformats.org/officeDocument/2006/relationships/slideLayout" Target="../slideLayouts/slideLayout7.xml"/><Relationship Id="rId6" Type="http://schemas.openxmlformats.org/officeDocument/2006/relationships/hyperlink" Target="http://www.wien.gv.at/lebensmittel/lebensmittel/inhaltsstoffe/vitalstoffe/vite.html" TargetMode="External"/><Relationship Id="rId11" Type="http://schemas.openxmlformats.org/officeDocument/2006/relationships/hyperlink" Target="http://www.wien.gv.at/lebensmittel/lebensmittel/inhaltsstoffe/vitalstoffe/vitb12.html" TargetMode="External"/><Relationship Id="rId24" Type="http://schemas.openxmlformats.org/officeDocument/2006/relationships/hyperlink" Target="http://www.wien.gv.at/lebensmittel/lebensmittel/inhaltsstoffe/vitalstoffe/jod.html" TargetMode="External"/><Relationship Id="rId5" Type="http://schemas.openxmlformats.org/officeDocument/2006/relationships/hyperlink" Target="http://www.wien.gv.at/lebensmittel/lebensmittel/inhaltsstoffe/vitalstoffe/vitd.html" TargetMode="External"/><Relationship Id="rId15" Type="http://schemas.openxmlformats.org/officeDocument/2006/relationships/hyperlink" Target="http://www.wien.gv.at/lebensmittel/lebensmittel/inhaltsstoffe/vitalstoffe/biotin.html" TargetMode="External"/><Relationship Id="rId23" Type="http://schemas.openxmlformats.org/officeDocument/2006/relationships/hyperlink" Target="http://www.wien.gv.at/lebensmittel/lebensmittel/inhaltsstoffe/vitalstoffe/fluorid.html" TargetMode="External"/><Relationship Id="rId10" Type="http://schemas.openxmlformats.org/officeDocument/2006/relationships/hyperlink" Target="http://www.wien.gv.at/lebensmittel/lebensmittel/inhaltsstoffe/vitalstoffe/vitb6.html" TargetMode="External"/><Relationship Id="rId19" Type="http://schemas.openxmlformats.org/officeDocument/2006/relationships/hyperlink" Target="http://www.wien.gv.at/lebensmittel/lebensmittel/inhaltsstoffe/vitalstoffe/phosphor.html" TargetMode="External"/><Relationship Id="rId4" Type="http://schemas.openxmlformats.org/officeDocument/2006/relationships/hyperlink" Target="http://www.wien.gv.at/lebensmittel/lebensmittel/inhaltsstoffe/vitalstoffe/vita.html" TargetMode="External"/><Relationship Id="rId9" Type="http://schemas.openxmlformats.org/officeDocument/2006/relationships/hyperlink" Target="http://www.wien.gv.at/lebensmittel/lebensmittel/inhaltsstoffe/vitalstoffe/vitb2.html" TargetMode="External"/><Relationship Id="rId14" Type="http://schemas.openxmlformats.org/officeDocument/2006/relationships/hyperlink" Target="http://www.wien.gv.at/lebensmittel/lebensmittel/inhaltsstoffe/vitalstoffe/niacin.html" TargetMode="External"/><Relationship Id="rId22" Type="http://schemas.openxmlformats.org/officeDocument/2006/relationships/hyperlink" Target="http://www.wien.gv.at/lebensmittel/lebensmittel/inhaltsstoffe/vitalstoffe/eisen.html" TargetMode="External"/><Relationship Id="rId27"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219594" y="1361243"/>
            <a:ext cx="9897068" cy="3046988"/>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Erfüllung mit dem</a:t>
            </a:r>
            <a:r>
              <a:rPr lang="ru-RU"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Heiligen Geist</a:t>
            </a:r>
            <a:endParaRPr lang="ru-RU" sz="96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1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p>
          <a:p>
            <a:endParaRPr lang="ru-RU" sz="2400" dirty="0"/>
          </a:p>
          <a:p>
            <a:endParaRPr lang="ru-RU" sz="2400" dirty="0" smtClean="0"/>
          </a:p>
          <a:p>
            <a:endParaRPr lang="ru-RU" sz="2400" dirty="0"/>
          </a:p>
          <a:p>
            <a:endParaRPr lang="ru-RU" sz="2400" dirty="0" smtClean="0"/>
          </a:p>
          <a:p>
            <a:pPr algn="just"/>
            <a:endParaRPr lang="de-DE" sz="2400" dirty="0" smtClean="0"/>
          </a:p>
          <a:p>
            <a:pPr algn="just"/>
            <a:endParaRPr lang="de-DE" sz="2400" dirty="0" smtClean="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130019" y="1556792"/>
            <a:ext cx="8906477" cy="4708981"/>
          </a:xfrm>
          <a:prstGeom prst="rect">
            <a:avLst/>
          </a:prstGeom>
          <a:noFill/>
        </p:spPr>
        <p:txBody>
          <a:bodyPr wrap="none" rtlCol="0">
            <a:spAutoFit/>
          </a:bodyPr>
          <a:lstStyle/>
          <a:p>
            <a:pPr algn="ctr"/>
            <a:r>
              <a:rPr lang="de-DE" sz="3600" dirty="0" smtClean="0"/>
              <a:t>Hiob</a:t>
            </a:r>
            <a:r>
              <a:rPr lang="ru-RU" sz="3600" dirty="0" smtClean="0"/>
              <a:t> 36:17  </a:t>
            </a:r>
            <a:r>
              <a:rPr lang="de-DE" sz="2000" dirty="0" smtClean="0"/>
              <a:t>(</a:t>
            </a:r>
            <a:r>
              <a:rPr lang="de-DE" sz="2000" dirty="0" err="1" smtClean="0"/>
              <a:t>Elihu</a:t>
            </a:r>
            <a:r>
              <a:rPr lang="de-DE" sz="2000" dirty="0" smtClean="0"/>
              <a:t> an Hiob)</a:t>
            </a:r>
            <a:endParaRPr lang="ru-RU" sz="3600" dirty="0" smtClean="0"/>
          </a:p>
          <a:p>
            <a:pPr algn="ctr"/>
            <a:r>
              <a:rPr lang="de-DE" sz="3600" dirty="0" smtClean="0"/>
              <a:t>Bist du aber </a:t>
            </a:r>
            <a:r>
              <a:rPr lang="de-DE" sz="3600" dirty="0" smtClean="0">
                <a:solidFill>
                  <a:srgbClr val="FFFF00"/>
                </a:solidFill>
              </a:rPr>
              <a:t>vom Urteil des Gottlosen </a:t>
            </a:r>
            <a:r>
              <a:rPr lang="de-DE" sz="4400" dirty="0" smtClean="0">
                <a:solidFill>
                  <a:srgbClr val="FF0000"/>
                </a:solidFill>
              </a:rPr>
              <a:t>erfüllt</a:t>
            </a:r>
            <a:r>
              <a:rPr lang="de-DE" sz="3600" dirty="0" smtClean="0"/>
              <a:t>, </a:t>
            </a:r>
            <a:endParaRPr lang="ru-RU" sz="3600" dirty="0" smtClean="0"/>
          </a:p>
          <a:p>
            <a:pPr algn="ctr"/>
            <a:r>
              <a:rPr lang="de-DE" sz="3600" dirty="0" smtClean="0"/>
              <a:t>so werden Urteil und Gericht dich treffen.  </a:t>
            </a:r>
            <a:endParaRPr lang="ru-RU" sz="3600" dirty="0" smtClean="0"/>
          </a:p>
          <a:p>
            <a:pPr algn="ctr"/>
            <a:r>
              <a:rPr lang="de-DE" sz="2800" dirty="0" smtClean="0"/>
              <a:t>(Besser:  Du bist erfüllt mit dem Beurteilen Gottloser, </a:t>
            </a:r>
            <a:endParaRPr lang="ru-RU" sz="2800" dirty="0" smtClean="0"/>
          </a:p>
          <a:p>
            <a:pPr algn="ctr"/>
            <a:r>
              <a:rPr lang="de-DE" sz="2800" dirty="0" smtClean="0"/>
              <a:t>d.h. du urteilst wie Gottlose, </a:t>
            </a:r>
            <a:endParaRPr lang="ru-RU" sz="2800" dirty="0" smtClean="0"/>
          </a:p>
          <a:p>
            <a:pPr algn="ctr"/>
            <a:r>
              <a:rPr lang="de-DE" sz="2800" dirty="0" smtClean="0"/>
              <a:t>hast dir ihre Maßstäbe zu eigen gemacht. </a:t>
            </a:r>
            <a:endParaRPr lang="ru-RU" sz="2800" dirty="0" smtClean="0"/>
          </a:p>
          <a:p>
            <a:pPr algn="ctr"/>
            <a:r>
              <a:rPr lang="de-DE" sz="2800" dirty="0" smtClean="0"/>
              <a:t>Du bist </a:t>
            </a:r>
            <a:r>
              <a:rPr lang="de-DE" sz="4400" dirty="0" smtClean="0">
                <a:solidFill>
                  <a:srgbClr val="FF0000"/>
                </a:solidFill>
              </a:rPr>
              <a:t>erfüllt</a:t>
            </a:r>
            <a:r>
              <a:rPr lang="de-DE" sz="2800" dirty="0" smtClean="0">
                <a:solidFill>
                  <a:srgbClr val="FFFF00"/>
                </a:solidFill>
              </a:rPr>
              <a:t> mit gottlosen Kriterien und Ansichten</a:t>
            </a:r>
            <a:r>
              <a:rPr lang="de-DE" sz="2800" dirty="0" smtClean="0"/>
              <a:t>, </a:t>
            </a:r>
            <a:endParaRPr lang="ru-RU" sz="2800" dirty="0" smtClean="0"/>
          </a:p>
          <a:p>
            <a:pPr algn="ctr"/>
            <a:r>
              <a:rPr lang="de-DE" sz="2800" dirty="0" smtClean="0"/>
              <a:t>womit du Gott und sein Handeln beurteilst.)</a:t>
            </a:r>
            <a:endParaRPr lang="ru-RU" sz="2800" dirty="0" smtClean="0"/>
          </a:p>
          <a:p>
            <a:pPr algn="ct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1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p>
          <a:p>
            <a:endParaRPr lang="ru-RU" sz="2400" dirty="0"/>
          </a:p>
          <a:p>
            <a:endParaRPr lang="ru-RU" sz="2400" dirty="0" smtClean="0"/>
          </a:p>
          <a:p>
            <a:endParaRPr lang="ru-RU" sz="2400" dirty="0"/>
          </a:p>
          <a:p>
            <a:endParaRPr lang="ru-RU" sz="2400" dirty="0" smtClean="0"/>
          </a:p>
          <a:p>
            <a:pPr algn="just"/>
            <a:endParaRPr lang="de-DE" sz="2400" dirty="0" smtClean="0"/>
          </a:p>
          <a:p>
            <a:pPr algn="just"/>
            <a:endParaRPr lang="de-DE" sz="2400" dirty="0" smtClean="0"/>
          </a:p>
          <a:p>
            <a:endParaRPr lang="ru-RU"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672766" y="1844824"/>
            <a:ext cx="8179227" cy="3416320"/>
          </a:xfrm>
          <a:prstGeom prst="rect">
            <a:avLst/>
          </a:prstGeom>
          <a:noFill/>
        </p:spPr>
        <p:txBody>
          <a:bodyPr wrap="none" rtlCol="0">
            <a:spAutoFit/>
          </a:bodyPr>
          <a:lstStyle/>
          <a:p>
            <a:pPr algn="ctr"/>
            <a:r>
              <a:rPr lang="de-DE" sz="4000" dirty="0" err="1" smtClean="0"/>
              <a:t>Hes</a:t>
            </a:r>
            <a:r>
              <a:rPr lang="de-DE" sz="4000" dirty="0" smtClean="0"/>
              <a:t> </a:t>
            </a:r>
            <a:r>
              <a:rPr lang="ru-RU" sz="4000" dirty="0" smtClean="0"/>
              <a:t>28:16</a:t>
            </a:r>
            <a:endParaRPr lang="de-DE" sz="4000" dirty="0" smtClean="0"/>
          </a:p>
          <a:p>
            <a:pPr algn="ctr"/>
            <a:r>
              <a:rPr lang="de-DE" sz="2000" dirty="0" smtClean="0"/>
              <a:t>über den Fürsten von </a:t>
            </a:r>
            <a:r>
              <a:rPr lang="de-DE" sz="2000" dirty="0" err="1" smtClean="0"/>
              <a:t>Tyrus</a:t>
            </a:r>
            <a:r>
              <a:rPr lang="de-DE" sz="2000" dirty="0" smtClean="0"/>
              <a:t>,</a:t>
            </a:r>
          </a:p>
          <a:p>
            <a:pPr algn="ctr"/>
            <a:r>
              <a:rPr lang="de-DE" sz="2000" dirty="0" smtClean="0"/>
              <a:t>ein Bild des Satans:</a:t>
            </a:r>
            <a:r>
              <a:rPr lang="ru-RU" sz="2000" dirty="0" smtClean="0"/>
              <a:t>  </a:t>
            </a:r>
          </a:p>
          <a:p>
            <a:pPr algn="ctr"/>
            <a:r>
              <a:rPr lang="de-DE" sz="4000" dirty="0" smtClean="0"/>
              <a:t>Durch deine vielen Handelsgeschäfte </a:t>
            </a:r>
            <a:endParaRPr lang="ru-RU" sz="4000" dirty="0" smtClean="0"/>
          </a:p>
          <a:p>
            <a:pPr algn="ctr"/>
            <a:r>
              <a:rPr lang="de-DE" sz="4000" dirty="0" smtClean="0"/>
              <a:t>ist </a:t>
            </a:r>
            <a:r>
              <a:rPr lang="de-DE" sz="4000" dirty="0" smtClean="0">
                <a:solidFill>
                  <a:srgbClr val="FFFF00"/>
                </a:solidFill>
              </a:rPr>
              <a:t>dein Inneres </a:t>
            </a:r>
            <a:r>
              <a:rPr lang="de-DE" sz="4800" dirty="0" smtClean="0">
                <a:solidFill>
                  <a:srgbClr val="FF0000"/>
                </a:solidFill>
              </a:rPr>
              <a:t>voll</a:t>
            </a:r>
            <a:r>
              <a:rPr lang="de-DE" sz="4000" dirty="0" smtClean="0">
                <a:solidFill>
                  <a:srgbClr val="FFFF00"/>
                </a:solidFill>
              </a:rPr>
              <a:t> Frevel</a:t>
            </a:r>
            <a:r>
              <a:rPr lang="de-DE" sz="4000" dirty="0" smtClean="0"/>
              <a:t> geworden, </a:t>
            </a:r>
            <a:endParaRPr lang="ru-RU" sz="4000" dirty="0" smtClean="0"/>
          </a:p>
          <a:p>
            <a:pPr algn="ctr"/>
            <a:r>
              <a:rPr lang="de-DE" sz="4000" dirty="0" smtClean="0"/>
              <a:t>und du hast gesündigt. </a:t>
            </a:r>
            <a:endParaRPr lang="ru-RU" sz="4000" dirty="0" smtClean="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1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p>
          <a:p>
            <a:endParaRPr lang="ru-RU" sz="2400" dirty="0"/>
          </a:p>
          <a:p>
            <a:endParaRPr lang="ru-RU" sz="2400" dirty="0" smtClean="0"/>
          </a:p>
          <a:p>
            <a:endParaRPr lang="ru-RU" sz="2400" dirty="0"/>
          </a:p>
          <a:p>
            <a:endParaRPr lang="ru-RU" sz="2400" dirty="0" smtClean="0"/>
          </a:p>
          <a:p>
            <a:pPr algn="just"/>
            <a:endParaRPr lang="de-DE" sz="2400" dirty="0" smtClean="0"/>
          </a:p>
          <a:p>
            <a:pPr algn="just"/>
            <a:endParaRPr lang="de-DE" sz="2400" dirty="0" smtClean="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421943" y="1844824"/>
            <a:ext cx="8514767" cy="5139869"/>
          </a:xfrm>
          <a:prstGeom prst="rect">
            <a:avLst/>
          </a:prstGeom>
          <a:noFill/>
        </p:spPr>
        <p:txBody>
          <a:bodyPr wrap="none" rtlCol="0">
            <a:spAutoFit/>
          </a:bodyPr>
          <a:lstStyle/>
          <a:p>
            <a:pPr algn="ctr"/>
            <a:r>
              <a:rPr lang="de-DE" sz="4000" dirty="0" err="1" smtClean="0"/>
              <a:t>Apg</a:t>
            </a:r>
            <a:r>
              <a:rPr lang="ru-RU" sz="4000" dirty="0" smtClean="0"/>
              <a:t> 5:3  </a:t>
            </a:r>
          </a:p>
          <a:p>
            <a:pPr algn="ctr"/>
            <a:r>
              <a:rPr lang="de-DE" sz="4000" dirty="0" smtClean="0"/>
              <a:t>Petrus aber sprach: </a:t>
            </a:r>
            <a:endParaRPr lang="ru-RU" sz="4000" dirty="0" smtClean="0"/>
          </a:p>
          <a:p>
            <a:pPr algn="ctr"/>
            <a:r>
              <a:rPr lang="de-DE" sz="4000" dirty="0" smtClean="0"/>
              <a:t>Ananias, </a:t>
            </a:r>
            <a:endParaRPr lang="ru-RU" sz="4000" dirty="0" smtClean="0"/>
          </a:p>
          <a:p>
            <a:pPr algn="ctr"/>
            <a:r>
              <a:rPr lang="de-DE" sz="4000" dirty="0" smtClean="0"/>
              <a:t>warum hat der </a:t>
            </a:r>
            <a:r>
              <a:rPr lang="de-DE" sz="4000" dirty="0" smtClean="0">
                <a:solidFill>
                  <a:srgbClr val="FFFF00"/>
                </a:solidFill>
              </a:rPr>
              <a:t>Satan dein Herz </a:t>
            </a:r>
            <a:r>
              <a:rPr lang="de-DE" sz="4800" dirty="0" smtClean="0">
                <a:solidFill>
                  <a:srgbClr val="FF0000"/>
                </a:solidFill>
              </a:rPr>
              <a:t>erfüllt</a:t>
            </a:r>
            <a:r>
              <a:rPr lang="de-DE" sz="4000" dirty="0" smtClean="0"/>
              <a:t>, </a:t>
            </a:r>
            <a:endParaRPr lang="ru-RU" sz="4000" dirty="0" smtClean="0"/>
          </a:p>
          <a:p>
            <a:pPr algn="ctr"/>
            <a:r>
              <a:rPr lang="de-DE" sz="4000" dirty="0" smtClean="0"/>
              <a:t>den heiligen Geist zu be</a:t>
            </a:r>
            <a:r>
              <a:rPr lang="de-DE" sz="4000" dirty="0" smtClean="0">
                <a:solidFill>
                  <a:schemeClr val="bg1"/>
                </a:solidFill>
              </a:rPr>
              <a:t>lügen</a:t>
            </a:r>
            <a:r>
              <a:rPr lang="de-DE" sz="4000" dirty="0" smtClean="0"/>
              <a:t> </a:t>
            </a:r>
            <a:endParaRPr lang="ru-RU" sz="4000" dirty="0" smtClean="0"/>
          </a:p>
          <a:p>
            <a:pPr algn="ctr"/>
            <a:r>
              <a:rPr lang="de-DE" sz="4000" dirty="0" smtClean="0"/>
              <a:t>und von dem Erlös des Gutes </a:t>
            </a:r>
            <a:endParaRPr lang="ru-RU" sz="4000" dirty="0" smtClean="0"/>
          </a:p>
          <a:p>
            <a:pPr algn="ctr"/>
            <a:r>
              <a:rPr lang="de-DE" sz="4000" dirty="0" smtClean="0"/>
              <a:t>etwas zu </a:t>
            </a:r>
            <a:r>
              <a:rPr lang="de-DE" sz="4000" dirty="0" smtClean="0">
                <a:solidFill>
                  <a:schemeClr val="bg1"/>
                </a:solidFill>
              </a:rPr>
              <a:t>entwenden</a:t>
            </a:r>
            <a:r>
              <a:rPr lang="de-DE" sz="4000" dirty="0" smtClean="0"/>
              <a:t>?</a:t>
            </a:r>
            <a:endParaRPr lang="ru-RU" sz="4000" dirty="0" smtClean="0"/>
          </a:p>
          <a:p>
            <a:pPr algn="ctr"/>
            <a:endParaRPr lang="ru-RU" sz="40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1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dirty="0" smtClean="0"/>
          </a:p>
          <a:p>
            <a:endParaRPr lang="ru-RU" sz="2400" dirty="0"/>
          </a:p>
          <a:p>
            <a:endParaRPr lang="ru-RU" sz="2400" dirty="0" smtClean="0"/>
          </a:p>
          <a:p>
            <a:endParaRPr lang="ru-RU" sz="2400" dirty="0"/>
          </a:p>
          <a:p>
            <a:endParaRPr lang="ru-RU" sz="2400" dirty="0" smtClean="0"/>
          </a:p>
          <a:p>
            <a:pPr algn="just"/>
            <a:endParaRPr lang="de-DE" sz="2400" dirty="0" smtClean="0"/>
          </a:p>
          <a:p>
            <a:pPr algn="just"/>
            <a:endParaRPr lang="de-DE" sz="2400" dirty="0" smtClean="0"/>
          </a:p>
          <a:p>
            <a:endParaRPr lang="ru-RU"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6428" y="692696"/>
            <a:ext cx="8728223" cy="6740307"/>
          </a:xfrm>
          <a:prstGeom prst="rect">
            <a:avLst/>
          </a:prstGeom>
          <a:noFill/>
        </p:spPr>
        <p:txBody>
          <a:bodyPr wrap="none" rtlCol="0">
            <a:spAutoFit/>
          </a:bodyPr>
          <a:lstStyle/>
          <a:p>
            <a:pPr algn="ctr"/>
            <a:r>
              <a:rPr lang="de-DE" sz="3200" dirty="0" err="1" smtClean="0"/>
              <a:t>Röm</a:t>
            </a:r>
            <a:r>
              <a:rPr lang="ru-RU" sz="3200" dirty="0" smtClean="0"/>
              <a:t> 1:29-31  </a:t>
            </a:r>
          </a:p>
          <a:p>
            <a:pPr algn="ctr"/>
            <a:r>
              <a:rPr lang="de-DE" sz="3200" dirty="0" smtClean="0"/>
              <a:t>als solche, die </a:t>
            </a:r>
            <a:r>
              <a:rPr lang="de-DE" sz="4000" dirty="0" smtClean="0">
                <a:solidFill>
                  <a:srgbClr val="FF0000"/>
                </a:solidFill>
              </a:rPr>
              <a:t>voll</a:t>
            </a:r>
            <a:r>
              <a:rPr lang="de-DE" sz="3200" dirty="0" smtClean="0"/>
              <a:t> sind </a:t>
            </a:r>
            <a:endParaRPr lang="ru-RU" sz="3200" dirty="0" smtClean="0"/>
          </a:p>
          <a:p>
            <a:pPr algn="ctr"/>
            <a:r>
              <a:rPr lang="de-DE" sz="3200" dirty="0" smtClean="0"/>
              <a:t>von aller </a:t>
            </a:r>
            <a:endParaRPr lang="ru-RU" sz="3200" dirty="0" smtClean="0"/>
          </a:p>
          <a:p>
            <a:pPr algn="ctr"/>
            <a:r>
              <a:rPr lang="de-DE" sz="3200" dirty="0" smtClean="0">
                <a:solidFill>
                  <a:srgbClr val="FFFF00"/>
                </a:solidFill>
              </a:rPr>
              <a:t>Ungerechtigkeit, Schlechtigkeit, Habsucht, Bosheit; </a:t>
            </a:r>
            <a:endParaRPr lang="ru-RU" sz="3200" dirty="0" smtClean="0">
              <a:solidFill>
                <a:srgbClr val="FFFF00"/>
              </a:solidFill>
            </a:endParaRPr>
          </a:p>
          <a:p>
            <a:pPr algn="ctr"/>
            <a:r>
              <a:rPr lang="de-DE" sz="4000" dirty="0" smtClean="0">
                <a:solidFill>
                  <a:srgbClr val="FF0000"/>
                </a:solidFill>
              </a:rPr>
              <a:t>voll</a:t>
            </a:r>
            <a:r>
              <a:rPr lang="de-DE" sz="3200" dirty="0" smtClean="0">
                <a:solidFill>
                  <a:srgbClr val="FFFF00"/>
                </a:solidFill>
              </a:rPr>
              <a:t> Neid, Mordlust, Zank, Trug und Tücke,  </a:t>
            </a:r>
            <a:endParaRPr lang="ru-RU" sz="3200" dirty="0" smtClean="0">
              <a:solidFill>
                <a:srgbClr val="FFFF00"/>
              </a:solidFill>
            </a:endParaRPr>
          </a:p>
          <a:p>
            <a:pPr algn="ctr"/>
            <a:r>
              <a:rPr lang="de-DE" sz="3200" dirty="0" smtClean="0">
                <a:solidFill>
                  <a:srgbClr val="FFFF00"/>
                </a:solidFill>
              </a:rPr>
              <a:t>Ohrenbläser, Verleumder, Gottesverächter, </a:t>
            </a:r>
            <a:endParaRPr lang="ru-RU" sz="3200" dirty="0" smtClean="0">
              <a:solidFill>
                <a:srgbClr val="FFFF00"/>
              </a:solidFill>
            </a:endParaRPr>
          </a:p>
          <a:p>
            <a:pPr algn="ctr"/>
            <a:r>
              <a:rPr lang="de-DE" sz="3200" dirty="0" smtClean="0">
                <a:solidFill>
                  <a:srgbClr val="FFFF00"/>
                </a:solidFill>
              </a:rPr>
              <a:t>Freche, Übermütige, Prahler, </a:t>
            </a:r>
            <a:endParaRPr lang="ru-RU" sz="3200" dirty="0" smtClean="0">
              <a:solidFill>
                <a:srgbClr val="FFFF00"/>
              </a:solidFill>
            </a:endParaRPr>
          </a:p>
          <a:p>
            <a:pPr algn="ctr"/>
            <a:r>
              <a:rPr lang="de-DE" sz="3200" dirty="0" smtClean="0">
                <a:solidFill>
                  <a:srgbClr val="FFFF00"/>
                </a:solidFill>
              </a:rPr>
              <a:t>erfinderisch im Bösen, </a:t>
            </a:r>
            <a:endParaRPr lang="ru-RU" sz="3200" dirty="0" smtClean="0">
              <a:solidFill>
                <a:srgbClr val="FFFF00"/>
              </a:solidFill>
            </a:endParaRPr>
          </a:p>
          <a:p>
            <a:pPr algn="ctr"/>
            <a:r>
              <a:rPr lang="de-DE" sz="3200" dirty="0" smtClean="0">
                <a:solidFill>
                  <a:srgbClr val="FFFF00"/>
                </a:solidFill>
              </a:rPr>
              <a:t>den Eltern ungehorsam; </a:t>
            </a:r>
            <a:endParaRPr lang="ru-RU" sz="3200" dirty="0" smtClean="0">
              <a:solidFill>
                <a:srgbClr val="FFFF00"/>
              </a:solidFill>
            </a:endParaRPr>
          </a:p>
          <a:p>
            <a:pPr algn="ctr"/>
            <a:r>
              <a:rPr lang="de-DE" sz="3200" dirty="0" smtClean="0">
                <a:solidFill>
                  <a:srgbClr val="FFFF00"/>
                </a:solidFill>
              </a:rPr>
              <a:t>unverständig, unbeständig, </a:t>
            </a:r>
            <a:endParaRPr lang="ru-RU" sz="3200" dirty="0" smtClean="0">
              <a:solidFill>
                <a:srgbClr val="FFFF00"/>
              </a:solidFill>
            </a:endParaRPr>
          </a:p>
          <a:p>
            <a:pPr algn="ctr"/>
            <a:r>
              <a:rPr lang="de-DE" sz="3200" dirty="0" smtClean="0">
                <a:solidFill>
                  <a:srgbClr val="FFFF00"/>
                </a:solidFill>
              </a:rPr>
              <a:t>lieblos, unversöhnlich, </a:t>
            </a:r>
            <a:endParaRPr lang="ru-RU" sz="3200" dirty="0" smtClean="0">
              <a:solidFill>
                <a:srgbClr val="FFFF00"/>
              </a:solidFill>
            </a:endParaRPr>
          </a:p>
          <a:p>
            <a:pPr algn="ctr"/>
            <a:r>
              <a:rPr lang="de-DE" sz="3200" dirty="0" smtClean="0">
                <a:solidFill>
                  <a:srgbClr val="FFFF00"/>
                </a:solidFill>
              </a:rPr>
              <a:t>unbarmherzig; </a:t>
            </a:r>
          </a:p>
          <a:p>
            <a:pPr algn="ctr"/>
            <a:endParaRPr lang="ru-RU" sz="32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797422" y="1189632"/>
            <a:ext cx="7863050" cy="4524315"/>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a:t>
            </a: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arum </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die </a:t>
            </a: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Erfüllung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mit dem Geist?</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381345" y="1189632"/>
            <a:ext cx="8695201" cy="4524315"/>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Weil das Gottes</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Absicht für Seine</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Gemeinde</a:t>
            </a: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ist:</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r>
              <a:rPr lang="de-DE" sz="2800" dirty="0" smtClean="0"/>
              <a:t>Gottes „erfüllende“ Gedanken für Seine Gemeinde</a:t>
            </a:r>
            <a:r>
              <a:rPr lang="ru-RU" sz="2800" dirty="0" smtClean="0"/>
              <a:t>:</a:t>
            </a:r>
          </a:p>
          <a:p>
            <a:pPr algn="ctr"/>
            <a:endParaRPr lang="ru-RU" sz="1100" dirty="0" smtClean="0"/>
          </a:p>
          <a:p>
            <a:pPr algn="just"/>
            <a:r>
              <a:rPr lang="de-DE" sz="2000" dirty="0" err="1" smtClean="0"/>
              <a:t>Joh</a:t>
            </a:r>
            <a:r>
              <a:rPr lang="ru-RU" sz="2000" dirty="0" smtClean="0"/>
              <a:t> </a:t>
            </a:r>
            <a:r>
              <a:rPr lang="ru-RU" sz="2000" dirty="0"/>
              <a:t>1:16  </a:t>
            </a:r>
            <a:r>
              <a:rPr lang="de-DE" sz="2000" dirty="0" smtClean="0"/>
              <a:t>Und aus seiner </a:t>
            </a:r>
            <a:r>
              <a:rPr lang="de-DE" sz="2000" dirty="0" smtClean="0">
                <a:solidFill>
                  <a:srgbClr val="FFFF00"/>
                </a:solidFill>
              </a:rPr>
              <a:t>Fülle</a:t>
            </a:r>
            <a:r>
              <a:rPr lang="de-DE" sz="2000" dirty="0" smtClean="0"/>
              <a:t> haben wir alle empfangen </a:t>
            </a:r>
            <a:r>
              <a:rPr lang="de-DE" sz="2000" dirty="0" smtClean="0">
                <a:solidFill>
                  <a:srgbClr val="FFFF00"/>
                </a:solidFill>
              </a:rPr>
              <a:t>Gnade um Gnade</a:t>
            </a:r>
            <a:r>
              <a:rPr lang="de-DE" sz="2000" dirty="0" smtClean="0"/>
              <a:t>.</a:t>
            </a:r>
            <a:endParaRPr lang="ru-RU" sz="2000" dirty="0" smtClean="0"/>
          </a:p>
          <a:p>
            <a:pPr algn="just"/>
            <a:endParaRPr lang="ru-RU" sz="1100" dirty="0" smtClean="0"/>
          </a:p>
          <a:p>
            <a:pPr algn="just"/>
            <a:endParaRPr lang="de-DE" sz="2000" dirty="0" smtClean="0"/>
          </a:p>
          <a:p>
            <a:pPr algn="just"/>
            <a:r>
              <a:rPr lang="ru-RU" sz="2000" dirty="0" smtClean="0"/>
              <a:t>Е</a:t>
            </a:r>
            <a:r>
              <a:rPr lang="de-DE" sz="2000" dirty="0" err="1" smtClean="0"/>
              <a:t>ph</a:t>
            </a:r>
            <a:r>
              <a:rPr lang="ru-RU" sz="2000" dirty="0" smtClean="0"/>
              <a:t> </a:t>
            </a:r>
            <a:r>
              <a:rPr lang="ru-RU" sz="2000" dirty="0"/>
              <a:t>1:23  </a:t>
            </a:r>
            <a:r>
              <a:rPr lang="de-DE" sz="2000" dirty="0" smtClean="0"/>
              <a:t>welche </a:t>
            </a:r>
            <a:r>
              <a:rPr lang="de-DE" sz="2000" dirty="0" smtClean="0">
                <a:solidFill>
                  <a:srgbClr val="FFFF00"/>
                </a:solidFill>
              </a:rPr>
              <a:t>sein Leib</a:t>
            </a:r>
            <a:r>
              <a:rPr lang="de-DE" sz="2000" dirty="0" smtClean="0"/>
              <a:t> ist, die </a:t>
            </a:r>
            <a:r>
              <a:rPr lang="de-DE" sz="2000" dirty="0" smtClean="0">
                <a:solidFill>
                  <a:srgbClr val="FFFF00"/>
                </a:solidFill>
              </a:rPr>
              <a:t>Fülle</a:t>
            </a:r>
            <a:r>
              <a:rPr lang="de-DE" sz="2000" dirty="0" smtClean="0"/>
              <a:t> dessen, der alles in allen </a:t>
            </a:r>
            <a:r>
              <a:rPr lang="de-DE" sz="2000" dirty="0" smtClean="0">
                <a:solidFill>
                  <a:srgbClr val="FFFF00"/>
                </a:solidFill>
              </a:rPr>
              <a:t>erfüllt</a:t>
            </a:r>
            <a:endParaRPr lang="en-US" sz="2000" dirty="0">
              <a:solidFill>
                <a:srgbClr val="FFFF00"/>
              </a:solidFill>
            </a:endParaRPr>
          </a:p>
          <a:p>
            <a:pPr algn="just"/>
            <a:endParaRPr lang="ru-RU" sz="1100" dirty="0" smtClean="0"/>
          </a:p>
          <a:p>
            <a:endParaRPr lang="de-DE" sz="2000" dirty="0" smtClean="0"/>
          </a:p>
          <a:p>
            <a:r>
              <a:rPr lang="de-DE" sz="2000" dirty="0" err="1" smtClean="0"/>
              <a:t>Phlp</a:t>
            </a:r>
            <a:r>
              <a:rPr lang="ru-RU" sz="2000" dirty="0" smtClean="0"/>
              <a:t> </a:t>
            </a:r>
            <a:r>
              <a:rPr lang="ru-RU" sz="2000" dirty="0"/>
              <a:t>1:9-11  </a:t>
            </a:r>
            <a:r>
              <a:rPr lang="de-DE" sz="2000" dirty="0" smtClean="0"/>
              <a:t>Und um das bitte ich, dass ihr……  </a:t>
            </a:r>
            <a:r>
              <a:rPr lang="de-DE" sz="2000" dirty="0" smtClean="0">
                <a:solidFill>
                  <a:srgbClr val="FFFF00"/>
                </a:solidFill>
              </a:rPr>
              <a:t>erfüllt</a:t>
            </a:r>
            <a:r>
              <a:rPr lang="de-DE" sz="2000" dirty="0" smtClean="0"/>
              <a:t> (werdet) </a:t>
            </a:r>
            <a:r>
              <a:rPr lang="de-DE" sz="2000" dirty="0" smtClean="0">
                <a:solidFill>
                  <a:srgbClr val="FFFF00"/>
                </a:solidFill>
              </a:rPr>
              <a:t>mit Frucht der Gerechtigkeit</a:t>
            </a:r>
            <a:r>
              <a:rPr lang="de-DE" sz="2000" dirty="0" smtClean="0"/>
              <a:t>, die durch Jesus Christus gewirkt wird zur Ehre und zum Lobe Gottes. </a:t>
            </a:r>
          </a:p>
          <a:p>
            <a:pPr algn="just"/>
            <a:endParaRPr lang="ru-RU" sz="1100" dirty="0" smtClean="0"/>
          </a:p>
          <a:p>
            <a:pPr algn="just"/>
            <a:endParaRPr lang="de-DE" sz="2000" dirty="0" smtClean="0"/>
          </a:p>
          <a:p>
            <a:pPr algn="just"/>
            <a:r>
              <a:rPr lang="ru-RU" sz="2000" dirty="0" smtClean="0"/>
              <a:t>К</a:t>
            </a:r>
            <a:r>
              <a:rPr lang="de-DE" sz="2000" dirty="0" err="1" smtClean="0"/>
              <a:t>ol</a:t>
            </a:r>
            <a:r>
              <a:rPr lang="ru-RU" sz="2000" dirty="0" smtClean="0"/>
              <a:t> </a:t>
            </a:r>
            <a:r>
              <a:rPr lang="ru-RU" sz="2000" dirty="0"/>
              <a:t>1:9-10  </a:t>
            </a:r>
            <a:r>
              <a:rPr lang="de-DE" sz="2000" dirty="0" smtClean="0"/>
              <a:t>Weshalb wir auch von dem Tage an, da wir es vernommen haben, nicht aufhören, für euch zu beten und zu bitten, dass ihr </a:t>
            </a:r>
            <a:r>
              <a:rPr lang="de-DE" sz="2000" dirty="0" smtClean="0">
                <a:solidFill>
                  <a:srgbClr val="FFFF00"/>
                </a:solidFill>
              </a:rPr>
              <a:t>erfüllt</a:t>
            </a:r>
            <a:r>
              <a:rPr lang="de-DE" sz="2000" dirty="0" smtClean="0"/>
              <a:t> werdet </a:t>
            </a:r>
            <a:r>
              <a:rPr lang="de-DE" sz="2000" dirty="0" smtClean="0">
                <a:solidFill>
                  <a:srgbClr val="FFFF00"/>
                </a:solidFill>
              </a:rPr>
              <a:t>mit der Erkenntnis Seines Willens</a:t>
            </a:r>
            <a:r>
              <a:rPr lang="de-DE" sz="2000" dirty="0" smtClean="0"/>
              <a:t> in aller geistlichen Weisheit und Einsicht,  damit ihr </a:t>
            </a:r>
            <a:r>
              <a:rPr lang="de-DE" sz="2000" dirty="0" smtClean="0">
                <a:solidFill>
                  <a:srgbClr val="FFFF00"/>
                </a:solidFill>
              </a:rPr>
              <a:t>des Herrn würdig wandelt</a:t>
            </a:r>
            <a:r>
              <a:rPr lang="de-DE" sz="2000" dirty="0" smtClean="0"/>
              <a:t> zu allem Wohlgefallen: in allem guten Werk fruchtbar und in der Erkenntnis Gottes wachsend, </a:t>
            </a:r>
          </a:p>
          <a:p>
            <a:pPr algn="just"/>
            <a:endParaRPr lang="ru-RU" sz="2000" dirty="0" smtClean="0"/>
          </a:p>
          <a:p>
            <a:pPr algn="just"/>
            <a:endParaRPr lang="ru-RU" sz="11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animEffect transition="in" filter="diamond(in)">
                                      <p:cBhvr>
                                        <p:cTn id="7" dur="2000"/>
                                        <p:tgtEl>
                                          <p:spTgt spid="5">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4" end="14"/>
                                            </p:txEl>
                                          </p:spTgt>
                                        </p:tgtEl>
                                        <p:attrNameLst>
                                          <p:attrName>style.visibility</p:attrName>
                                        </p:attrNameLst>
                                      </p:cBhvr>
                                      <p:to>
                                        <p:strVal val="visible"/>
                                      </p:to>
                                    </p:set>
                                    <p:animEffect transition="in" filter="diamond(in)">
                                      <p:cBhvr>
                                        <p:cTn id="12" dur="2000"/>
                                        <p:tgtEl>
                                          <p:spTgt spid="5">
                                            <p:txEl>
                                              <p:pRg st="14"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7" end="17"/>
                                            </p:txEl>
                                          </p:spTgt>
                                        </p:tgtEl>
                                        <p:attrNameLst>
                                          <p:attrName>style.visibility</p:attrName>
                                        </p:attrNameLst>
                                      </p:cBhvr>
                                      <p:to>
                                        <p:strVal val="visible"/>
                                      </p:to>
                                    </p:set>
                                    <p:animEffect transition="in" filter="diamond(in)">
                                      <p:cBhvr>
                                        <p:cTn id="17" dur="2000"/>
                                        <p:tgtEl>
                                          <p:spTgt spid="5">
                                            <p:txEl>
                                              <p:pRg st="17" end="1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20" end="20"/>
                                            </p:txEl>
                                          </p:spTgt>
                                        </p:tgtEl>
                                        <p:attrNameLst>
                                          <p:attrName>style.visibility</p:attrName>
                                        </p:attrNameLst>
                                      </p:cBhvr>
                                      <p:to>
                                        <p:strVal val="visible"/>
                                      </p:to>
                                    </p:set>
                                    <p:animEffect transition="in" filter="diamond(in)">
                                      <p:cBhvr>
                                        <p:cTn id="22" dur="2000"/>
                                        <p:tgtEl>
                                          <p:spTgt spid="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99503" y="764704"/>
            <a:ext cx="9225025" cy="6494085"/>
          </a:xfrm>
          <a:prstGeom prst="rect">
            <a:avLst/>
          </a:prstGeom>
          <a:noFill/>
        </p:spPr>
        <p:txBody>
          <a:bodyPr wrap="none" rtlCol="0">
            <a:spAutoFit/>
          </a:bodyPr>
          <a:lstStyle/>
          <a:p>
            <a:pPr algn="ctr"/>
            <a:r>
              <a:rPr lang="de-DE" sz="5400" dirty="0" smtClean="0"/>
              <a:t>Daher, meine geliebten Brüder,  </a:t>
            </a:r>
          </a:p>
          <a:p>
            <a:pPr algn="ctr"/>
            <a:r>
              <a:rPr lang="de-DE" sz="5400" dirty="0" smtClean="0"/>
              <a:t>seid fest, </a:t>
            </a:r>
          </a:p>
          <a:p>
            <a:pPr algn="ctr"/>
            <a:r>
              <a:rPr lang="de-DE" sz="5400" dirty="0" smtClean="0"/>
              <a:t>unerschütterlich,  </a:t>
            </a:r>
          </a:p>
          <a:p>
            <a:pPr algn="ctr"/>
            <a:r>
              <a:rPr lang="de-DE" sz="6600" b="1" dirty="0" smtClean="0">
                <a:effectLst>
                  <a:outerShdw blurRad="38100" dist="38100" dir="2700000" algn="tl">
                    <a:srgbClr val="000000">
                      <a:alpha val="43137"/>
                    </a:srgbClr>
                  </a:outerShdw>
                </a:effectLst>
              </a:rPr>
              <a:t>allezeit </a:t>
            </a:r>
            <a:r>
              <a:rPr lang="de-DE" sz="8000" b="1" dirty="0" smtClean="0">
                <a:solidFill>
                  <a:schemeClr val="bg1"/>
                </a:solidFill>
                <a:effectLst>
                  <a:outerShdw blurRad="38100" dist="38100" dir="2700000" algn="tl">
                    <a:srgbClr val="000000">
                      <a:alpha val="43137"/>
                    </a:srgbClr>
                  </a:outerShdw>
                </a:effectLst>
              </a:rPr>
              <a:t>überströmend</a:t>
            </a:r>
            <a:r>
              <a:rPr lang="de-DE" sz="6600" b="1" dirty="0" smtClean="0">
                <a:effectLst>
                  <a:outerShdw blurRad="38100" dist="38100" dir="2700000" algn="tl">
                    <a:srgbClr val="000000">
                      <a:alpha val="43137"/>
                    </a:srgbClr>
                  </a:outerShdw>
                </a:effectLst>
              </a:rPr>
              <a:t> </a:t>
            </a:r>
          </a:p>
          <a:p>
            <a:pPr algn="ctr"/>
            <a:r>
              <a:rPr lang="de-DE" sz="6600" b="1" u="sng" dirty="0" smtClean="0">
                <a:effectLst>
                  <a:outerShdw blurRad="38100" dist="38100" dir="2700000" algn="tl">
                    <a:srgbClr val="000000">
                      <a:alpha val="43137"/>
                    </a:srgbClr>
                  </a:outerShdw>
                </a:effectLst>
              </a:rPr>
              <a:t>in dem Werk des Herrn</a:t>
            </a:r>
          </a:p>
          <a:p>
            <a:pPr algn="ctr"/>
            <a:r>
              <a:rPr lang="de-DE" sz="5400" dirty="0" smtClean="0"/>
              <a:t>1.Kor 15:58</a:t>
            </a:r>
          </a:p>
          <a:p>
            <a:pPr algn="ctr"/>
            <a:endParaRPr lang="ru-RU" sz="54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797422" y="1189632"/>
            <a:ext cx="7863050" cy="4524315"/>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a:t>
            </a: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arum </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die </a:t>
            </a: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Erfüllung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mit dem Geist?</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140692" y="450968"/>
            <a:ext cx="9506513" cy="6001643"/>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Weil nur durch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die</a:t>
            </a: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Geisterfüllung </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Gott sich i</a:t>
            </a: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n uns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realisieren will!</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http://img.fotocommunity.com/photos/8010067.jpg"/>
          <p:cNvPicPr>
            <a:picLocks noChangeAspect="1" noChangeArrowheads="1"/>
          </p:cNvPicPr>
          <p:nvPr/>
        </p:nvPicPr>
        <p:blipFill>
          <a:blip r:embed="rId3" cstate="print"/>
          <a:srcRect/>
          <a:stretch>
            <a:fillRect/>
          </a:stretch>
        </p:blipFill>
        <p:spPr bwMode="auto">
          <a:xfrm>
            <a:off x="251520" y="332656"/>
            <a:ext cx="5519935" cy="4511824"/>
          </a:xfrm>
          <a:prstGeom prst="rect">
            <a:avLst/>
          </a:prstGeom>
          <a:noFill/>
        </p:spPr>
      </p:pic>
      <p:sp>
        <p:nvSpPr>
          <p:cNvPr id="6" name="Прямоугольник 5"/>
          <p:cNvSpPr/>
          <p:nvPr/>
        </p:nvSpPr>
        <p:spPr>
          <a:xfrm>
            <a:off x="0" y="53325"/>
            <a:ext cx="9143999" cy="7048083"/>
          </a:xfrm>
          <a:prstGeom prst="rect">
            <a:avLst/>
          </a:prstGeom>
          <a:noFill/>
        </p:spPr>
        <p:txBody>
          <a:bodyPr wrap="square" lIns="91440" tIns="45720" rIns="91440" bIns="45720">
            <a:spAutoFit/>
          </a:bodyPr>
          <a:lstStyle/>
          <a:p>
            <a:r>
              <a:rPr lang="de-DE" sz="2400" b="1" dirty="0" smtClean="0">
                <a:effectLst>
                  <a:outerShdw blurRad="38100" dist="38100" dir="2700000" algn="tl">
                    <a:srgbClr val="000000">
                      <a:alpha val="43137"/>
                    </a:srgbClr>
                  </a:outerShdw>
                </a:effectLst>
              </a:rPr>
              <a:t>                                                                                     Am letzten Tag, </a:t>
            </a:r>
          </a:p>
          <a:p>
            <a:r>
              <a:rPr lang="de-DE" sz="2400" b="1" dirty="0" smtClean="0">
                <a:effectLst>
                  <a:outerShdw blurRad="38100" dist="38100" dir="2700000" algn="tl">
                    <a:srgbClr val="000000">
                      <a:alpha val="43137"/>
                    </a:srgbClr>
                  </a:outerShdw>
                </a:effectLst>
              </a:rPr>
              <a:t>                                                                                     dem Höhepunkt </a:t>
            </a:r>
          </a:p>
          <a:p>
            <a:r>
              <a:rPr lang="de-DE" sz="2400" b="1" dirty="0" smtClean="0">
                <a:effectLst>
                  <a:outerShdw blurRad="38100" dist="38100" dir="2700000" algn="tl">
                    <a:srgbClr val="000000">
                      <a:alpha val="43137"/>
                    </a:srgbClr>
                  </a:outerShdw>
                </a:effectLst>
              </a:rPr>
              <a:t>                                                                                     des Festes, </a:t>
            </a:r>
          </a:p>
          <a:p>
            <a:r>
              <a:rPr lang="de-DE" sz="2400" b="1" dirty="0" smtClean="0">
                <a:effectLst>
                  <a:outerShdw blurRad="38100" dist="38100" dir="2700000" algn="tl">
                    <a:srgbClr val="000000">
                      <a:alpha val="43137"/>
                    </a:srgbClr>
                  </a:outerShdw>
                </a:effectLst>
              </a:rPr>
              <a:t>                                                                                     stellte sich Jesus </a:t>
            </a:r>
          </a:p>
          <a:p>
            <a:r>
              <a:rPr lang="de-DE" sz="2400" b="1" dirty="0" smtClean="0">
                <a:effectLst>
                  <a:outerShdw blurRad="38100" dist="38100" dir="2700000" algn="tl">
                    <a:srgbClr val="000000">
                      <a:alpha val="43137"/>
                    </a:srgbClr>
                  </a:outerShdw>
                </a:effectLst>
              </a:rPr>
              <a:t>                                                                                     vor die Menge hin                  </a:t>
            </a:r>
          </a:p>
          <a:p>
            <a:r>
              <a:rPr lang="de-DE" sz="2400" b="1" dirty="0" smtClean="0">
                <a:effectLst>
                  <a:outerShdw blurRad="38100" dist="38100" dir="2700000" algn="tl">
                    <a:srgbClr val="000000">
                      <a:alpha val="43137"/>
                    </a:srgbClr>
                  </a:outerShdw>
                </a:effectLst>
              </a:rPr>
              <a:t>                                                                                     und rief: </a:t>
            </a:r>
          </a:p>
          <a:p>
            <a:r>
              <a:rPr lang="de-DE" sz="2400" b="1" dirty="0" smtClean="0">
                <a:effectLst>
                  <a:outerShdw blurRad="38100" dist="38100" dir="2700000" algn="tl">
                    <a:srgbClr val="000000">
                      <a:alpha val="43137"/>
                    </a:srgbClr>
                  </a:outerShdw>
                </a:effectLst>
              </a:rPr>
              <a:t>                                                                                     "Wenn jemand Durst  </a:t>
            </a:r>
          </a:p>
          <a:p>
            <a:r>
              <a:rPr lang="de-DE" sz="2400" b="1" dirty="0" smtClean="0">
                <a:effectLst>
                  <a:outerShdw blurRad="38100" dist="38100" dir="2700000" algn="tl">
                    <a:srgbClr val="000000">
                      <a:alpha val="43137"/>
                    </a:srgbClr>
                  </a:outerShdw>
                </a:effectLst>
              </a:rPr>
              <a:t>                                                                                     hat, soll er zu mir   </a:t>
            </a:r>
          </a:p>
          <a:p>
            <a:r>
              <a:rPr lang="de-DE" sz="2400" b="1" dirty="0" smtClean="0">
                <a:effectLst>
                  <a:outerShdw blurRad="38100" dist="38100" dir="2700000" algn="tl">
                    <a:srgbClr val="000000">
                      <a:alpha val="43137"/>
                    </a:srgbClr>
                  </a:outerShdw>
                </a:effectLst>
              </a:rPr>
              <a:t>                                                                                     kommen und trinken! </a:t>
            </a:r>
          </a:p>
          <a:p>
            <a:r>
              <a:rPr lang="de-DE" sz="2400" b="1" dirty="0" smtClean="0">
                <a:effectLst>
                  <a:outerShdw blurRad="38100" dist="38100" dir="2700000" algn="tl">
                    <a:srgbClr val="000000">
                      <a:alpha val="43137"/>
                    </a:srgbClr>
                  </a:outerShdw>
                </a:effectLst>
              </a:rPr>
              <a:t>                                                                                     Wenn jemand an  </a:t>
            </a:r>
          </a:p>
          <a:p>
            <a:r>
              <a:rPr lang="de-DE" sz="2400" b="1" dirty="0" smtClean="0">
                <a:effectLst>
                  <a:outerShdw blurRad="38100" dist="38100" dir="2700000" algn="tl">
                    <a:srgbClr val="000000">
                      <a:alpha val="43137"/>
                    </a:srgbClr>
                  </a:outerShdw>
                </a:effectLst>
              </a:rPr>
              <a:t>                                                                                     mich glaubt, </a:t>
            </a:r>
          </a:p>
          <a:p>
            <a:r>
              <a:rPr lang="de-DE" sz="2400" b="1" dirty="0" smtClean="0">
                <a:effectLst>
                  <a:outerShdw blurRad="38100" dist="38100" dir="2700000" algn="tl">
                    <a:srgbClr val="000000">
                      <a:alpha val="43137"/>
                    </a:srgbClr>
                  </a:outerShdw>
                </a:effectLst>
              </a:rPr>
              <a:t>                                                                                     werden </a:t>
            </a:r>
            <a:r>
              <a:rPr lang="de-DE" sz="2400" b="1" u="sng" dirty="0" smtClean="0">
                <a:effectLst>
                  <a:outerShdw blurRad="38100" dist="38100" dir="2700000" algn="tl">
                    <a:srgbClr val="000000">
                      <a:alpha val="43137"/>
                    </a:srgbClr>
                  </a:outerShdw>
                </a:effectLst>
              </a:rPr>
              <a:t>Ströme von    </a:t>
            </a:r>
          </a:p>
          <a:p>
            <a:r>
              <a:rPr lang="de-DE" sz="2400" b="1" dirty="0" smtClean="0">
                <a:effectLst>
                  <a:outerShdw blurRad="38100" dist="38100" dir="2700000" algn="tl">
                    <a:srgbClr val="000000">
                      <a:alpha val="43137"/>
                    </a:srgbClr>
                  </a:outerShdw>
                </a:effectLst>
              </a:rPr>
              <a:t>                                                                                     </a:t>
            </a:r>
            <a:r>
              <a:rPr lang="de-DE" sz="2400" b="1" u="sng" dirty="0" smtClean="0">
                <a:effectLst>
                  <a:outerShdw blurRad="38100" dist="38100" dir="2700000" algn="tl">
                    <a:srgbClr val="000000">
                      <a:alpha val="43137"/>
                    </a:srgbClr>
                  </a:outerShdw>
                </a:effectLst>
              </a:rPr>
              <a:t>lebendigem Wasser aus seinem Inneren</a:t>
            </a:r>
            <a:r>
              <a:rPr lang="de-DE" sz="2400" b="1" dirty="0" smtClean="0">
                <a:effectLst>
                  <a:outerShdw blurRad="38100" dist="38100" dir="2700000" algn="tl">
                    <a:srgbClr val="000000">
                      <a:alpha val="43137"/>
                    </a:srgbClr>
                  </a:outerShdw>
                </a:effectLst>
              </a:rPr>
              <a:t> fließen, so wie es die Schrift sagt". </a:t>
            </a:r>
          </a:p>
          <a:p>
            <a:r>
              <a:rPr lang="de-DE" sz="2400" b="1" u="sng" dirty="0" smtClean="0">
                <a:effectLst>
                  <a:outerShdw blurRad="38100" dist="38100" dir="2700000" algn="tl">
                    <a:srgbClr val="000000">
                      <a:alpha val="43137"/>
                    </a:srgbClr>
                  </a:outerShdw>
                </a:effectLst>
              </a:rPr>
              <a:t>Er meinte damit den Heiligen Geist</a:t>
            </a:r>
            <a:r>
              <a:rPr lang="de-DE" sz="2400" b="1" dirty="0" smtClean="0">
                <a:effectLst>
                  <a:outerShdw blurRad="38100" dist="38100" dir="2700000" algn="tl">
                    <a:srgbClr val="000000">
                      <a:alpha val="43137"/>
                    </a:srgbClr>
                  </a:outerShdw>
                </a:effectLst>
              </a:rPr>
              <a:t>, den die erhalten sollten, </a:t>
            </a:r>
          </a:p>
          <a:p>
            <a:r>
              <a:rPr lang="de-DE" sz="2400" b="1" dirty="0" smtClean="0">
                <a:effectLst>
                  <a:outerShdw blurRad="38100" dist="38100" dir="2700000" algn="tl">
                    <a:srgbClr val="000000">
                      <a:alpha val="43137"/>
                    </a:srgbClr>
                  </a:outerShdw>
                </a:effectLst>
              </a:rPr>
              <a:t>die an ihn glauben würden. Der Geist war zu diesem Zeitpunkt noch nicht gekommen, weil Jesus noch nicht in Gottes Herrlichkeit zurückgekehrt war.   </a:t>
            </a:r>
            <a:r>
              <a:rPr lang="de-DE" sz="1200" b="1" dirty="0" smtClean="0">
                <a:effectLst>
                  <a:outerShdw blurRad="38100" dist="38100" dir="2700000" algn="tl">
                    <a:srgbClr val="000000">
                      <a:alpha val="43137"/>
                    </a:srgbClr>
                  </a:outerShdw>
                </a:effectLst>
              </a:rPr>
              <a:t>(</a:t>
            </a:r>
            <a:r>
              <a:rPr lang="de-DE" sz="1200" b="1" dirty="0" err="1" smtClean="0">
                <a:effectLst>
                  <a:outerShdw blurRad="38100" dist="38100" dir="2700000" algn="tl">
                    <a:srgbClr val="000000">
                      <a:alpha val="43137"/>
                    </a:srgbClr>
                  </a:outerShdw>
                </a:effectLst>
              </a:rPr>
              <a:t>Joh</a:t>
            </a:r>
            <a:r>
              <a:rPr lang="de-DE" sz="1200" b="1" dirty="0" smtClean="0">
                <a:effectLst>
                  <a:outerShdw blurRad="38100" dist="38100" dir="2700000" algn="tl">
                    <a:srgbClr val="000000">
                      <a:alpha val="43137"/>
                    </a:srgbClr>
                  </a:outerShdw>
                </a:effectLst>
              </a:rPr>
              <a:t> 7:37-39)</a:t>
            </a:r>
          </a:p>
          <a:p>
            <a:endParaRPr lang="ru-RU" sz="2000" b="1" dirty="0" smtClean="0">
              <a:effectLst>
                <a:outerShdw blurRad="38100" dist="38100" dir="2700000" algn="tl">
                  <a:srgbClr val="000000">
                    <a:alpha val="43137"/>
                  </a:srgbClr>
                </a:outerShdw>
              </a:effectLst>
            </a:endParaRPr>
          </a:p>
        </p:txBody>
      </p:sp>
      <p:sp>
        <p:nvSpPr>
          <p:cNvPr id="2" name="Textfeld 1"/>
          <p:cNvSpPr txBox="1"/>
          <p:nvPr/>
        </p:nvSpPr>
        <p:spPr>
          <a:xfrm>
            <a:off x="251519" y="341763"/>
            <a:ext cx="5519936" cy="4524315"/>
          </a:xfrm>
          <a:prstGeom prst="rect">
            <a:avLst/>
          </a:prstGeom>
          <a:solidFill>
            <a:srgbClr val="000000">
              <a:alpha val="50196"/>
            </a:srgbClr>
          </a:solidFill>
        </p:spPr>
        <p:txBody>
          <a:bodyPr wrap="square" rtlCol="0">
            <a:spAutoFit/>
          </a:bodyPr>
          <a:lstStyle/>
          <a:p>
            <a:pPr algn="ctr"/>
            <a:r>
              <a:rPr lang="de-AT" sz="7200" b="1" dirty="0" smtClean="0">
                <a:solidFill>
                  <a:srgbClr val="FFFF00"/>
                </a:solidFill>
                <a:effectLst>
                  <a:outerShdw blurRad="38100" dist="38100" dir="2700000" algn="tl">
                    <a:srgbClr val="000000">
                      <a:alpha val="43137"/>
                    </a:srgbClr>
                  </a:outerShdw>
                </a:effectLst>
              </a:rPr>
              <a:t>Jesus </a:t>
            </a:r>
          </a:p>
          <a:p>
            <a:pPr algn="ctr"/>
            <a:r>
              <a:rPr lang="de-AT" sz="7200" b="1" dirty="0" smtClean="0">
                <a:solidFill>
                  <a:srgbClr val="FFFF00"/>
                </a:solidFill>
                <a:effectLst>
                  <a:outerShdw blurRad="38100" dist="38100" dir="2700000" algn="tl">
                    <a:srgbClr val="000000">
                      <a:alpha val="43137"/>
                    </a:srgbClr>
                  </a:outerShdw>
                </a:effectLst>
              </a:rPr>
              <a:t>macht uns </a:t>
            </a:r>
          </a:p>
          <a:p>
            <a:pPr algn="ctr"/>
            <a:r>
              <a:rPr lang="de-AT" sz="7200" b="1" dirty="0" smtClean="0">
                <a:solidFill>
                  <a:srgbClr val="FFFF00"/>
                </a:solidFill>
                <a:effectLst>
                  <a:outerShdw blurRad="38100" dist="38100" dir="2700000" algn="tl">
                    <a:srgbClr val="000000">
                      <a:alpha val="43137"/>
                    </a:srgbClr>
                  </a:outerShdw>
                </a:effectLst>
              </a:rPr>
              <a:t>zu </a:t>
            </a:r>
          </a:p>
          <a:p>
            <a:pPr algn="ctr"/>
            <a:r>
              <a:rPr lang="de-AT" sz="7200" b="1" dirty="0" smtClean="0">
                <a:solidFill>
                  <a:srgbClr val="FFFF00"/>
                </a:solidFill>
                <a:effectLst>
                  <a:outerShdw blurRad="38100" dist="38100" dir="2700000" algn="tl">
                    <a:srgbClr val="000000">
                      <a:alpha val="43137"/>
                    </a:srgbClr>
                  </a:outerShdw>
                </a:effectLst>
              </a:rPr>
              <a:t>Nutzgefäßen!</a:t>
            </a:r>
            <a:endParaRPr lang="de-AT" sz="7200"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ru-RU" sz="1100" dirty="0" smtClean="0"/>
          </a:p>
          <a:p>
            <a:pPr algn="just"/>
            <a:endParaRPr lang="de-DE" sz="2000" dirty="0" smtClean="0"/>
          </a:p>
          <a:p>
            <a:pPr algn="just"/>
            <a:endParaRPr lang="de-DE" sz="2000" dirty="0" smtClean="0"/>
          </a:p>
          <a:p>
            <a:pPr algn="ctr"/>
            <a:r>
              <a:rPr lang="de-DE" sz="3200" dirty="0" smtClean="0"/>
              <a:t>                    </a:t>
            </a:r>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78902" y="386709"/>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95" y="1484784"/>
            <a:ext cx="5160542" cy="3744416"/>
          </a:xfrm>
          <a:prstGeom prst="rect">
            <a:avLst/>
          </a:prstGeom>
          <a:ln>
            <a:noFill/>
          </a:ln>
          <a:effectLst>
            <a:softEdge rad="317500"/>
          </a:effectLst>
        </p:spPr>
      </p:pic>
      <p:sp>
        <p:nvSpPr>
          <p:cNvPr id="3" name="Textfeld 2"/>
          <p:cNvSpPr txBox="1"/>
          <p:nvPr/>
        </p:nvSpPr>
        <p:spPr>
          <a:xfrm>
            <a:off x="4932040" y="2266655"/>
            <a:ext cx="4873773" cy="1631216"/>
          </a:xfrm>
          <a:prstGeom prst="rect">
            <a:avLst/>
          </a:prstGeom>
          <a:noFill/>
        </p:spPr>
        <p:txBody>
          <a:bodyPr wrap="square" rtlCol="0">
            <a:spAutoFit/>
          </a:bodyPr>
          <a:lstStyle/>
          <a:p>
            <a:r>
              <a:rPr lang="de-DE" sz="2000" b="1" dirty="0">
                <a:effectLst>
                  <a:outerShdw blurRad="38100" dist="38100" dir="2700000" algn="tl">
                    <a:srgbClr val="000000">
                      <a:alpha val="43137"/>
                    </a:srgbClr>
                  </a:outerShdw>
                </a:effectLst>
              </a:rPr>
              <a:t>Der  Geist ist </a:t>
            </a:r>
            <a:r>
              <a:rPr lang="de-DE" sz="2000" b="1" dirty="0" smtClean="0">
                <a:effectLst>
                  <a:outerShdw blurRad="38100" dist="38100" dir="2700000" algn="tl">
                    <a:srgbClr val="000000">
                      <a:alpha val="43137"/>
                    </a:srgbClr>
                  </a:outerShdw>
                </a:effectLst>
              </a:rPr>
              <a:t> </a:t>
            </a:r>
            <a:r>
              <a:rPr lang="de-DE" sz="2000" b="1" dirty="0">
                <a:effectLst>
                  <a:outerShdw blurRad="38100" dist="38100" dir="2700000" algn="tl">
                    <a:srgbClr val="000000">
                      <a:alpha val="43137"/>
                    </a:srgbClr>
                  </a:outerShdw>
                </a:effectLst>
              </a:rPr>
              <a:t>der </a:t>
            </a:r>
            <a:endParaRPr lang="de-DE" sz="2000" b="1" dirty="0" smtClean="0">
              <a:effectLst>
                <a:outerShdw blurRad="38100" dist="38100" dir="2700000" algn="tl">
                  <a:srgbClr val="000000">
                    <a:alpha val="43137"/>
                  </a:srgbClr>
                </a:outerShdw>
              </a:effectLst>
            </a:endParaRPr>
          </a:p>
          <a:p>
            <a:r>
              <a:rPr lang="de-DE" sz="2000" b="1" dirty="0" smtClean="0">
                <a:effectLst>
                  <a:outerShdw blurRad="38100" dist="38100" dir="2700000" algn="tl">
                    <a:srgbClr val="000000">
                      <a:alpha val="43137"/>
                    </a:srgbClr>
                  </a:outerShdw>
                </a:effectLst>
              </a:rPr>
              <a:t>göttliche Träger </a:t>
            </a:r>
            <a:r>
              <a:rPr lang="de-DE" sz="2000" b="1" dirty="0">
                <a:effectLst>
                  <a:outerShdw blurRad="38100" dist="38100" dir="2700000" algn="tl">
                    <a:srgbClr val="000000">
                      <a:alpha val="43137"/>
                    </a:srgbClr>
                  </a:outerShdw>
                </a:effectLst>
              </a:rPr>
              <a:t>und Diener, </a:t>
            </a:r>
            <a:r>
              <a:rPr lang="de-DE" sz="2000" b="1" dirty="0" smtClean="0">
                <a:effectLst>
                  <a:outerShdw blurRad="38100" dist="38100" dir="2700000" algn="tl">
                    <a:srgbClr val="000000">
                      <a:alpha val="43137"/>
                    </a:srgbClr>
                  </a:outerShdw>
                </a:effectLst>
              </a:rPr>
              <a:t> </a:t>
            </a:r>
          </a:p>
          <a:p>
            <a:r>
              <a:rPr lang="de-DE" sz="2000" b="1" dirty="0" smtClean="0">
                <a:effectLst>
                  <a:outerShdw blurRad="38100" dist="38100" dir="2700000" algn="tl">
                    <a:srgbClr val="000000">
                      <a:alpha val="43137"/>
                    </a:srgbClr>
                  </a:outerShdw>
                </a:effectLst>
              </a:rPr>
              <a:t>welcher </a:t>
            </a:r>
            <a:r>
              <a:rPr lang="de-DE" sz="2000" b="1" dirty="0">
                <a:effectLst>
                  <a:outerShdw blurRad="38100" dist="38100" dir="2700000" algn="tl">
                    <a:srgbClr val="000000">
                      <a:alpha val="43137"/>
                    </a:srgbClr>
                  </a:outerShdw>
                </a:effectLst>
              </a:rPr>
              <a:t>göttliche </a:t>
            </a:r>
            <a:r>
              <a:rPr lang="de-DE" sz="2000" b="1" dirty="0" smtClean="0">
                <a:effectLst>
                  <a:outerShdw blurRad="38100" dist="38100" dir="2700000" algn="tl">
                    <a:srgbClr val="000000">
                      <a:alpha val="43137"/>
                    </a:srgbClr>
                  </a:outerShdw>
                </a:effectLst>
              </a:rPr>
              <a:t>Qualitäten </a:t>
            </a:r>
          </a:p>
          <a:p>
            <a:r>
              <a:rPr lang="de-DE" sz="2000" b="1" dirty="0" smtClean="0">
                <a:effectLst>
                  <a:outerShdw blurRad="38100" dist="38100" dir="2700000" algn="tl">
                    <a:srgbClr val="000000">
                      <a:alpha val="43137"/>
                    </a:srgbClr>
                  </a:outerShdw>
                </a:effectLst>
              </a:rPr>
              <a:t>in </a:t>
            </a:r>
            <a:r>
              <a:rPr lang="de-DE" sz="2000" b="1" dirty="0">
                <a:effectLst>
                  <a:outerShdw blurRad="38100" dist="38100" dir="2700000" algn="tl">
                    <a:srgbClr val="000000">
                      <a:alpha val="43137"/>
                    </a:srgbClr>
                  </a:outerShdw>
                </a:effectLst>
              </a:rPr>
              <a:t>unser </a:t>
            </a:r>
            <a:r>
              <a:rPr lang="de-DE" sz="2000" b="1" dirty="0" smtClean="0">
                <a:effectLst>
                  <a:outerShdw blurRad="38100" dist="38100" dir="2700000" algn="tl">
                    <a:srgbClr val="000000">
                      <a:alpha val="43137"/>
                    </a:srgbClr>
                  </a:outerShdw>
                </a:effectLst>
              </a:rPr>
              <a:t>Leben </a:t>
            </a:r>
            <a:r>
              <a:rPr lang="de-DE" sz="2000" b="1" dirty="0">
                <a:effectLst>
                  <a:outerShdw blurRad="38100" dist="38100" dir="2700000" algn="tl">
                    <a:srgbClr val="000000">
                      <a:alpha val="43137"/>
                    </a:srgbClr>
                  </a:outerShdw>
                </a:effectLst>
              </a:rPr>
              <a:t>transportiert </a:t>
            </a:r>
          </a:p>
          <a:p>
            <a:r>
              <a:rPr lang="de-DE" sz="2000" b="1" dirty="0" smtClean="0">
                <a:effectLst>
                  <a:outerShdw blurRad="38100" dist="38100" dir="2700000" algn="tl">
                    <a:srgbClr val="000000">
                      <a:alpha val="43137"/>
                    </a:srgbClr>
                  </a:outerShdw>
                </a:effectLst>
              </a:rPr>
              <a:t>und </a:t>
            </a:r>
            <a:r>
              <a:rPr lang="de-DE" sz="2000" b="1" dirty="0">
                <a:effectLst>
                  <a:outerShdw blurRad="38100" dist="38100" dir="2700000" algn="tl">
                    <a:srgbClr val="000000">
                      <a:alpha val="43137"/>
                    </a:srgbClr>
                  </a:outerShdw>
                </a:effectLst>
              </a:rPr>
              <a:t>zur </a:t>
            </a:r>
            <a:r>
              <a:rPr lang="de-DE" sz="2000" b="1" dirty="0" smtClean="0">
                <a:effectLst>
                  <a:outerShdw blurRad="38100" dist="38100" dir="2700000" algn="tl">
                    <a:srgbClr val="000000">
                      <a:alpha val="43137"/>
                    </a:srgbClr>
                  </a:outerShdw>
                </a:effectLst>
              </a:rPr>
              <a:t>Anwendung </a:t>
            </a:r>
            <a:r>
              <a:rPr lang="de-DE" sz="2000" b="1" dirty="0">
                <a:effectLst>
                  <a:outerShdw blurRad="38100" dist="38100" dir="2700000" algn="tl">
                    <a:srgbClr val="000000">
                      <a:alpha val="43137"/>
                    </a:srgbClr>
                  </a:outerShdw>
                </a:effectLst>
              </a:rPr>
              <a:t>bringt</a:t>
            </a:r>
            <a:r>
              <a:rPr lang="de-DE" sz="2000" b="1" dirty="0" smtClean="0">
                <a:effectLst>
                  <a:outerShdw blurRad="38100" dist="38100" dir="2700000" algn="tl">
                    <a:srgbClr val="000000">
                      <a:alpha val="43137"/>
                    </a:srgbClr>
                  </a:outerShdw>
                </a:effectLst>
              </a:rPr>
              <a:t>!</a:t>
            </a:r>
            <a:endParaRPr lang="de-AT" sz="2000" b="1" dirty="0">
              <a:effectLst>
                <a:outerShdw blurRad="38100" dist="38100" dir="2700000" algn="tl">
                  <a:srgbClr val="000000">
                    <a:alpha val="43137"/>
                  </a:srgbClr>
                </a:outerShdw>
              </a:effectLst>
            </a:endParaRPr>
          </a:p>
        </p:txBody>
      </p:sp>
      <p:sp>
        <p:nvSpPr>
          <p:cNvPr id="6" name="Textfeld 5"/>
          <p:cNvSpPr txBox="1"/>
          <p:nvPr/>
        </p:nvSpPr>
        <p:spPr>
          <a:xfrm>
            <a:off x="1547664" y="1033040"/>
            <a:ext cx="5529784" cy="707886"/>
          </a:xfrm>
          <a:prstGeom prst="rect">
            <a:avLst/>
          </a:prstGeom>
          <a:noFill/>
        </p:spPr>
        <p:txBody>
          <a:bodyPr wrap="none" rtlCol="0">
            <a:spAutoFit/>
          </a:bodyPr>
          <a:lstStyle/>
          <a:p>
            <a:r>
              <a:rPr lang="de-DE" sz="2000" dirty="0"/>
              <a:t>Gottes „erfüllende“ Gedanken für Seine Gemeinde</a:t>
            </a:r>
            <a:r>
              <a:rPr lang="ru-RU" sz="2000" dirty="0"/>
              <a:t>:</a:t>
            </a:r>
          </a:p>
          <a:p>
            <a:endParaRPr lang="de-AT" sz="2000" dirty="0"/>
          </a:p>
        </p:txBody>
      </p:sp>
      <p:sp>
        <p:nvSpPr>
          <p:cNvPr id="7" name="Textfeld 6"/>
          <p:cNvSpPr txBox="1"/>
          <p:nvPr/>
        </p:nvSpPr>
        <p:spPr>
          <a:xfrm>
            <a:off x="1065495" y="4608065"/>
            <a:ext cx="7013009" cy="1569660"/>
          </a:xfrm>
          <a:prstGeom prst="rect">
            <a:avLst/>
          </a:prstGeom>
          <a:noFill/>
        </p:spPr>
        <p:txBody>
          <a:bodyPr wrap="none" rtlCol="0">
            <a:spAutoFit/>
          </a:bodyPr>
          <a:lstStyle/>
          <a:p>
            <a:pPr algn="ctr"/>
            <a:r>
              <a:rPr lang="de-DE" sz="3200" dirty="0">
                <a:solidFill>
                  <a:schemeClr val="bg1"/>
                </a:solidFill>
                <a:effectLst>
                  <a:outerShdw blurRad="38100" dist="38100" dir="2700000" algn="tl">
                    <a:srgbClr val="000000">
                      <a:alpha val="43137"/>
                    </a:srgbClr>
                  </a:outerShdw>
                </a:effectLst>
              </a:rPr>
              <a:t> </a:t>
            </a:r>
          </a:p>
          <a:p>
            <a:pPr algn="ctr"/>
            <a:r>
              <a:rPr lang="de-DE" sz="3200" dirty="0">
                <a:solidFill>
                  <a:schemeClr val="bg1"/>
                </a:solidFill>
                <a:effectLst>
                  <a:outerShdw blurRad="38100" dist="38100" dir="2700000" algn="tl">
                    <a:srgbClr val="000000">
                      <a:alpha val="43137"/>
                    </a:srgbClr>
                  </a:outerShdw>
                </a:effectLst>
              </a:rPr>
              <a:t>Welche göttlichen Qualitäten </a:t>
            </a:r>
            <a:endParaRPr lang="de-DE" sz="3200" dirty="0" smtClean="0">
              <a:solidFill>
                <a:schemeClr val="bg1"/>
              </a:solidFill>
              <a:effectLst>
                <a:outerShdw blurRad="38100" dist="38100" dir="2700000" algn="tl">
                  <a:srgbClr val="000000">
                    <a:alpha val="43137"/>
                  </a:srgbClr>
                </a:outerShdw>
              </a:effectLst>
            </a:endParaRPr>
          </a:p>
          <a:p>
            <a:pPr algn="ctr"/>
            <a:r>
              <a:rPr lang="de-DE" sz="3200" dirty="0" smtClean="0">
                <a:solidFill>
                  <a:schemeClr val="bg1"/>
                </a:solidFill>
                <a:effectLst>
                  <a:outerShdw blurRad="38100" dist="38100" dir="2700000" algn="tl">
                    <a:srgbClr val="000000">
                      <a:alpha val="43137"/>
                    </a:srgbClr>
                  </a:outerShdw>
                </a:effectLst>
              </a:rPr>
              <a:t>kommen </a:t>
            </a:r>
            <a:r>
              <a:rPr lang="de-DE" sz="3200" dirty="0">
                <a:solidFill>
                  <a:schemeClr val="bg1"/>
                </a:solidFill>
                <a:effectLst>
                  <a:outerShdw blurRad="38100" dist="38100" dir="2700000" algn="tl">
                    <a:srgbClr val="000000">
                      <a:alpha val="43137"/>
                    </a:srgbClr>
                  </a:outerShdw>
                </a:effectLst>
              </a:rPr>
              <a:t>durch den Geist in mein Leben?</a:t>
            </a:r>
            <a:endParaRPr lang="de-AT" sz="32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diamond(in)">
                                      <p:cBhvr>
                                        <p:cTn id="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endParaRPr lang="de-DE" sz="2800" dirty="0" smtClean="0"/>
          </a:p>
          <a:p>
            <a:endParaRPr lang="de-DE" sz="2800" b="1" dirty="0" smtClean="0"/>
          </a:p>
          <a:p>
            <a:r>
              <a:rPr lang="de-DE" sz="2400" b="1" dirty="0" smtClean="0">
                <a:solidFill>
                  <a:srgbClr val="FFFF00"/>
                </a:solidFill>
                <a:effectLst>
                  <a:outerShdw blurRad="38100" dist="38100" dir="2700000" algn="tl">
                    <a:srgbClr val="000000">
                      <a:alpha val="43137"/>
                    </a:srgbClr>
                  </a:outerShdw>
                </a:effectLst>
              </a:rPr>
              <a:t>Nährstoffgehalt</a:t>
            </a:r>
          </a:p>
          <a:p>
            <a:r>
              <a:rPr lang="de-DE" sz="2400" b="1" dirty="0" smtClean="0">
                <a:solidFill>
                  <a:srgbClr val="FFFF00"/>
                </a:solidFill>
                <a:effectLst>
                  <a:outerShdw blurRad="38100" dist="38100" dir="2700000" algn="tl">
                    <a:srgbClr val="000000">
                      <a:alpha val="43137"/>
                    </a:srgbClr>
                  </a:outerShdw>
                </a:effectLst>
              </a:rPr>
              <a:t>Gehalt in 100 Gramm Vollmilch      </a:t>
            </a:r>
          </a:p>
          <a:p>
            <a:r>
              <a:rPr lang="de-DE" dirty="0" smtClean="0"/>
              <a:t>  </a:t>
            </a:r>
          </a:p>
          <a:p>
            <a:r>
              <a:rPr lang="de-DE" dirty="0" smtClean="0"/>
              <a:t>Energiewert: 64 Kilokalorien oder 267 Kilojoule</a:t>
            </a:r>
          </a:p>
          <a:p>
            <a:r>
              <a:rPr lang="de-DE" dirty="0" smtClean="0"/>
              <a:t>Wasser: 87,5 Gramm</a:t>
            </a:r>
          </a:p>
          <a:p>
            <a:r>
              <a:rPr lang="de-DE" dirty="0" smtClean="0">
                <a:solidFill>
                  <a:schemeClr val="tx1"/>
                </a:solidFill>
                <a:hlinkClick r:id="rId2" action="ppaction://hlinkfile"/>
              </a:rPr>
              <a:t>Eiweiß</a:t>
            </a:r>
            <a:r>
              <a:rPr lang="de-DE" dirty="0" smtClean="0"/>
              <a:t>: 3,3 Gramm</a:t>
            </a:r>
          </a:p>
          <a:p>
            <a:r>
              <a:rPr lang="de-DE" dirty="0" smtClean="0">
                <a:hlinkClick r:id="rId3" action="ppaction://hlinkfile"/>
              </a:rPr>
              <a:t>Fett</a:t>
            </a:r>
            <a:r>
              <a:rPr lang="de-DE" dirty="0" smtClean="0"/>
              <a:t>: 3,5 Gramm</a:t>
            </a:r>
          </a:p>
          <a:p>
            <a:r>
              <a:rPr lang="de-DE" dirty="0" smtClean="0"/>
              <a:t>Cholesterin: 12,0 Gramm</a:t>
            </a:r>
          </a:p>
          <a:p>
            <a:r>
              <a:rPr lang="de-DE" dirty="0" smtClean="0"/>
              <a:t>Kohlenhydrate: 4,8 Gramm</a:t>
            </a:r>
          </a:p>
          <a:p>
            <a:r>
              <a:rPr lang="de-DE" dirty="0" smtClean="0">
                <a:hlinkClick r:id="rId4" action="ppaction://hlinkfile"/>
              </a:rPr>
              <a:t>Vitamin A</a:t>
            </a:r>
            <a:r>
              <a:rPr lang="de-DE" dirty="0" smtClean="0"/>
              <a:t>: 31,0 Mikrogramm</a:t>
            </a:r>
          </a:p>
          <a:p>
            <a:r>
              <a:rPr lang="de-DE" dirty="0" smtClean="0">
                <a:hlinkClick r:id="rId5" action="ppaction://hlinkfile"/>
              </a:rPr>
              <a:t>Vitamin D</a:t>
            </a:r>
            <a:r>
              <a:rPr lang="de-DE" dirty="0" smtClean="0"/>
              <a:t>: 0,02 Mikrogramm</a:t>
            </a:r>
          </a:p>
          <a:p>
            <a:r>
              <a:rPr lang="de-DE" dirty="0" smtClean="0">
                <a:hlinkClick r:id="rId6" action="ppaction://hlinkfile"/>
              </a:rPr>
              <a:t>Vitamin E</a:t>
            </a:r>
            <a:r>
              <a:rPr lang="de-DE" dirty="0" smtClean="0"/>
              <a:t>: 0,1 Milligramm</a:t>
            </a:r>
          </a:p>
          <a:p>
            <a:r>
              <a:rPr lang="de-DE" dirty="0" smtClean="0">
                <a:hlinkClick r:id="rId7" action="ppaction://hlinkfile"/>
              </a:rPr>
              <a:t>Vitamin C</a:t>
            </a:r>
            <a:r>
              <a:rPr lang="de-DE" dirty="0" smtClean="0"/>
              <a:t>: 2,0 Milligramm</a:t>
            </a:r>
          </a:p>
          <a:p>
            <a:r>
              <a:rPr lang="de-DE" dirty="0" smtClean="0">
                <a:hlinkClick r:id="rId8" action="ppaction://hlinkfile"/>
              </a:rPr>
              <a:t>Vitamin B1</a:t>
            </a:r>
            <a:r>
              <a:rPr lang="de-DE" dirty="0" smtClean="0"/>
              <a:t>: 0,02 Milligramm</a:t>
            </a:r>
          </a:p>
          <a:p>
            <a:r>
              <a:rPr lang="de-DE" dirty="0" smtClean="0">
                <a:hlinkClick r:id="rId9" action="ppaction://hlinkfile"/>
              </a:rPr>
              <a:t>Vitamin B2</a:t>
            </a:r>
            <a:r>
              <a:rPr lang="de-DE" dirty="0" smtClean="0"/>
              <a:t>: 0,18 Milligramm</a:t>
            </a:r>
          </a:p>
          <a:p>
            <a:r>
              <a:rPr lang="de-DE" dirty="0" smtClean="0">
                <a:hlinkClick r:id="rId10" action="ppaction://hlinkfile"/>
              </a:rPr>
              <a:t>Vitamin B6</a:t>
            </a:r>
            <a:r>
              <a:rPr lang="de-DE" dirty="0" smtClean="0"/>
              <a:t>: 0,05 Milligramm</a:t>
            </a:r>
          </a:p>
          <a:p>
            <a:r>
              <a:rPr lang="de-DE" dirty="0" smtClean="0">
                <a:hlinkClick r:id="rId11" action="ppaction://hlinkfile"/>
              </a:rPr>
              <a:t>Vitamin B12</a:t>
            </a:r>
            <a:r>
              <a:rPr lang="de-DE" dirty="0" smtClean="0"/>
              <a:t>: 0,38 Mikrogramm</a:t>
            </a:r>
          </a:p>
          <a:p>
            <a:r>
              <a:rPr lang="de-DE" dirty="0" smtClean="0">
                <a:hlinkClick r:id="rId12" action="ppaction://hlinkfile"/>
              </a:rPr>
              <a:t>Folsäure</a:t>
            </a:r>
            <a:r>
              <a:rPr lang="de-DE" dirty="0" smtClean="0"/>
              <a:t>: 4,65 Mikrogramm</a:t>
            </a: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endParaRPr lang="de-DE" dirty="0" smtClean="0">
              <a:hlinkClick r:id="rId13" action="ppaction://hlinkfile"/>
            </a:endParaRPr>
          </a:p>
          <a:p>
            <a:r>
              <a:rPr lang="de-DE" dirty="0" err="1" smtClean="0">
                <a:hlinkClick r:id="rId13" action="ppaction://hlinkfile"/>
              </a:rPr>
              <a:t>Pantothensäure</a:t>
            </a:r>
            <a:r>
              <a:rPr lang="de-DE" dirty="0" smtClean="0"/>
              <a:t>: 0,35 Milligramm</a:t>
            </a:r>
          </a:p>
          <a:p>
            <a:r>
              <a:rPr lang="de-DE" dirty="0" smtClean="0">
                <a:hlinkClick r:id="rId14" action="ppaction://hlinkfile"/>
              </a:rPr>
              <a:t>Niacin</a:t>
            </a:r>
            <a:r>
              <a:rPr lang="de-DE" dirty="0" smtClean="0"/>
              <a:t>: 0,1 Milligramm</a:t>
            </a:r>
          </a:p>
          <a:p>
            <a:r>
              <a:rPr lang="de-DE" dirty="0" smtClean="0">
                <a:hlinkClick r:id="rId15" action="ppaction://hlinkfile"/>
              </a:rPr>
              <a:t>Biotin</a:t>
            </a:r>
            <a:r>
              <a:rPr lang="de-DE" dirty="0" smtClean="0"/>
              <a:t>: 3,50 Mikrogramm</a:t>
            </a:r>
          </a:p>
          <a:p>
            <a:r>
              <a:rPr lang="de-DE" dirty="0" smtClean="0"/>
              <a:t>Mineralstoffe gesamt: 439,1 Milligramm</a:t>
            </a:r>
          </a:p>
          <a:p>
            <a:r>
              <a:rPr lang="de-DE" dirty="0" smtClean="0">
                <a:hlinkClick r:id="rId16" action="ppaction://hlinkfile"/>
              </a:rPr>
              <a:t>Natrium</a:t>
            </a:r>
            <a:r>
              <a:rPr lang="de-DE" dirty="0" smtClean="0"/>
              <a:t>: 48,0 Milligramm</a:t>
            </a:r>
          </a:p>
          <a:p>
            <a:r>
              <a:rPr lang="de-DE" dirty="0" smtClean="0">
                <a:hlinkClick r:id="rId17" action="ppaction://hlinkfile"/>
              </a:rPr>
              <a:t>Kalium</a:t>
            </a:r>
            <a:r>
              <a:rPr lang="de-DE" dirty="0" smtClean="0"/>
              <a:t>: 157,0 Milligramm</a:t>
            </a:r>
          </a:p>
          <a:p>
            <a:r>
              <a:rPr lang="de-DE" dirty="0" smtClean="0">
                <a:hlinkClick r:id="rId18" action="ppaction://hlinkfile"/>
              </a:rPr>
              <a:t>Kalzium</a:t>
            </a:r>
            <a:r>
              <a:rPr lang="de-DE" dirty="0" smtClean="0"/>
              <a:t>: 120,0 Milligramm</a:t>
            </a:r>
          </a:p>
          <a:p>
            <a:r>
              <a:rPr lang="de-DE" dirty="0" smtClean="0">
                <a:hlinkClick r:id="rId19" action="ppaction://hlinkfile"/>
              </a:rPr>
              <a:t>Phosphor</a:t>
            </a:r>
            <a:r>
              <a:rPr lang="de-DE" dirty="0" smtClean="0"/>
              <a:t>: 102,0 Milligramm</a:t>
            </a:r>
          </a:p>
          <a:p>
            <a:r>
              <a:rPr lang="de-DE" dirty="0" smtClean="0">
                <a:hlinkClick r:id="rId20" action="ppaction://hlinkfile"/>
              </a:rPr>
              <a:t>Magnesium</a:t>
            </a:r>
            <a:r>
              <a:rPr lang="de-DE" dirty="0" smtClean="0"/>
              <a:t>: 12,0 Milligramm</a:t>
            </a:r>
          </a:p>
          <a:p>
            <a:r>
              <a:rPr lang="de-DE" dirty="0" smtClean="0">
                <a:hlinkClick r:id="rId21" action="ppaction://hlinkfile"/>
              </a:rPr>
              <a:t>Chrom</a:t>
            </a:r>
            <a:r>
              <a:rPr lang="de-DE" dirty="0" smtClean="0"/>
              <a:t>: 2,0 Mikrogramm</a:t>
            </a:r>
          </a:p>
          <a:p>
            <a:r>
              <a:rPr lang="de-DE" dirty="0" smtClean="0">
                <a:hlinkClick r:id="rId22" action="ppaction://hlinkfile"/>
              </a:rPr>
              <a:t>Eisen</a:t>
            </a:r>
            <a:r>
              <a:rPr lang="de-DE" dirty="0" smtClean="0"/>
              <a:t>: 0,1 Milligramm</a:t>
            </a:r>
          </a:p>
          <a:p>
            <a:r>
              <a:rPr lang="de-DE" dirty="0" smtClean="0">
                <a:hlinkClick r:id="rId23" action="ppaction://hlinkfile"/>
              </a:rPr>
              <a:t>Fluor</a:t>
            </a:r>
            <a:r>
              <a:rPr lang="de-DE" dirty="0" smtClean="0"/>
              <a:t>: 17,0 Mikrogramm</a:t>
            </a:r>
          </a:p>
          <a:p>
            <a:r>
              <a:rPr lang="de-DE" dirty="0" smtClean="0">
                <a:hlinkClick r:id="rId24" action="ppaction://hlinkfile"/>
              </a:rPr>
              <a:t>Jod</a:t>
            </a:r>
            <a:r>
              <a:rPr lang="de-DE" dirty="0" smtClean="0"/>
              <a:t>: 3,0 Mikrogramm</a:t>
            </a:r>
          </a:p>
          <a:p>
            <a:r>
              <a:rPr lang="de-DE" dirty="0" smtClean="0">
                <a:hlinkClick r:id="rId21" action="ppaction://hlinkfile"/>
              </a:rPr>
              <a:t>Kupfer</a:t>
            </a:r>
            <a:r>
              <a:rPr lang="de-DE" dirty="0" smtClean="0"/>
              <a:t>: 7,0 Mikrogramm</a:t>
            </a:r>
          </a:p>
          <a:p>
            <a:r>
              <a:rPr lang="de-DE" dirty="0" smtClean="0">
                <a:hlinkClick r:id="rId21" action="ppaction://hlinkfile"/>
              </a:rPr>
              <a:t>Mangan</a:t>
            </a:r>
            <a:r>
              <a:rPr lang="de-DE" dirty="0" smtClean="0"/>
              <a:t>: 3,0 Mikrogramm</a:t>
            </a:r>
          </a:p>
          <a:p>
            <a:r>
              <a:rPr lang="de-DE" dirty="0" smtClean="0">
                <a:hlinkClick r:id="rId25" action="ppaction://hlinkfile"/>
              </a:rPr>
              <a:t>Zink</a:t>
            </a:r>
            <a:r>
              <a:rPr lang="de-DE" dirty="0" smtClean="0"/>
              <a:t>: 358,0 </a:t>
            </a:r>
            <a:r>
              <a:rPr lang="de-DE" dirty="0" err="1" smtClean="0"/>
              <a:t>Mikogramm</a:t>
            </a:r>
            <a:endParaRPr lang="de-DE"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pic>
        <p:nvPicPr>
          <p:cNvPr id="41986" name="Picture 2" descr="http://www.welt.de/multimedia/archive/00584/milch_junge_DW_Wirt_584211p.jpg"/>
          <p:cNvPicPr>
            <a:picLocks noChangeAspect="1" noChangeArrowheads="1"/>
          </p:cNvPicPr>
          <p:nvPr/>
        </p:nvPicPr>
        <p:blipFill>
          <a:blip r:embed="rId26" cstate="print"/>
          <a:srcRect/>
          <a:stretch>
            <a:fillRect/>
          </a:stretch>
        </p:blipFill>
        <p:spPr bwMode="auto">
          <a:xfrm>
            <a:off x="5868144" y="4975795"/>
            <a:ext cx="2756371" cy="1837581"/>
          </a:xfrm>
          <a:prstGeom prst="ellipse">
            <a:avLst/>
          </a:prstGeom>
          <a:ln>
            <a:noFill/>
          </a:ln>
          <a:effectLst>
            <a:softEdge rad="112500"/>
          </a:effectLst>
        </p:spPr>
      </p:pic>
      <p:pic>
        <p:nvPicPr>
          <p:cNvPr id="1026" name="Picture 2" descr="http://t3.gstatic.com/images?q=tbn:ANd9GcRYdxuWNUEEtrItnKT-xIgeFXZytoilGiRNNhG-SxgY49jahhc21g"/>
          <p:cNvPicPr>
            <a:picLocks noChangeAspect="1" noChangeArrowheads="1"/>
          </p:cNvPicPr>
          <p:nvPr/>
        </p:nvPicPr>
        <p:blipFill>
          <a:blip r:embed="rId27" cstate="print"/>
          <a:srcRect/>
          <a:stretch>
            <a:fillRect/>
          </a:stretch>
        </p:blipFill>
        <p:spPr bwMode="auto">
          <a:xfrm rot="639608">
            <a:off x="1945861" y="2911330"/>
            <a:ext cx="2468870" cy="348776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043608" y="-97651"/>
            <a:ext cx="7315849"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Göttliche Qualitäten in meinem Leben</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72368" y="980728"/>
            <a:ext cx="9126280" cy="1200329"/>
          </a:xfrm>
          <a:prstGeom prst="rect">
            <a:avLst/>
          </a:prstGeom>
          <a:noFill/>
        </p:spPr>
        <p:txBody>
          <a:bodyPr wrap="none" rtlCol="0">
            <a:spAutoFit/>
          </a:bodyPr>
          <a:lstStyle/>
          <a:p>
            <a:pPr algn="ctr"/>
            <a:r>
              <a:rPr lang="ru-RU" sz="3200" dirty="0" smtClean="0">
                <a:solidFill>
                  <a:schemeClr val="bg1"/>
                </a:solidFill>
              </a:rPr>
              <a:t>1. </a:t>
            </a:r>
            <a:r>
              <a:rPr lang="de-DE" sz="3200" dirty="0" smtClean="0">
                <a:solidFill>
                  <a:schemeClr val="bg1"/>
                </a:solidFill>
              </a:rPr>
              <a:t>Wahrhaftigkeit </a:t>
            </a:r>
            <a:r>
              <a:rPr lang="de-DE" sz="2000" dirty="0" smtClean="0">
                <a:effectLst>
                  <a:outerShdw blurRad="38100" dist="38100" dir="2700000" algn="tl">
                    <a:srgbClr val="000000">
                      <a:alpha val="43137"/>
                    </a:srgbClr>
                  </a:outerShdw>
                </a:effectLst>
              </a:rPr>
              <a:t>statt Falschheit, Heuchelei, Betrug</a:t>
            </a:r>
            <a:r>
              <a:rPr lang="de-DE" sz="3200" dirty="0" smtClean="0">
                <a:effectLst>
                  <a:outerShdw blurRad="38100" dist="38100" dir="2700000" algn="tl">
                    <a:srgbClr val="000000">
                      <a:alpha val="43137"/>
                    </a:srgbClr>
                  </a:outerShdw>
                </a:effectLst>
              </a:rPr>
              <a:t> </a:t>
            </a:r>
          </a:p>
          <a:p>
            <a:pPr algn="ctr"/>
            <a:r>
              <a:rPr lang="de-DE" sz="2000" i="1" dirty="0" smtClean="0"/>
              <a:t>„…und ich werde den Vater bitten, und er wird euch einen anderen Sachwalter geben,</a:t>
            </a:r>
          </a:p>
          <a:p>
            <a:pPr algn="ctr"/>
            <a:r>
              <a:rPr lang="de-DE" sz="2000" i="1" dirty="0" smtClean="0"/>
              <a:t>……den </a:t>
            </a:r>
            <a:r>
              <a:rPr lang="de-DE" sz="2000" i="1" dirty="0" smtClean="0">
                <a:solidFill>
                  <a:srgbClr val="FFFF00"/>
                </a:solidFill>
              </a:rPr>
              <a:t>Geist der Wahrheit</a:t>
            </a:r>
            <a:r>
              <a:rPr lang="de-DE" sz="2000" i="1" dirty="0" smtClean="0"/>
              <a:t>“ </a:t>
            </a:r>
            <a:r>
              <a:rPr lang="de-DE" sz="2000" dirty="0" err="1" smtClean="0"/>
              <a:t>Joh</a:t>
            </a:r>
            <a:r>
              <a:rPr lang="de-DE" sz="2000" dirty="0" smtClean="0"/>
              <a:t> 14:16-17</a:t>
            </a:r>
            <a:endParaRPr lang="ru-RU" sz="2000" dirty="0"/>
          </a:p>
        </p:txBody>
      </p:sp>
      <p:sp>
        <p:nvSpPr>
          <p:cNvPr id="7" name="TextBox 6"/>
          <p:cNvSpPr txBox="1"/>
          <p:nvPr/>
        </p:nvSpPr>
        <p:spPr>
          <a:xfrm>
            <a:off x="1331640" y="2780928"/>
            <a:ext cx="6768752" cy="1384995"/>
          </a:xfrm>
          <a:prstGeom prst="rect">
            <a:avLst/>
          </a:prstGeom>
          <a:noFill/>
        </p:spPr>
        <p:txBody>
          <a:bodyPr wrap="square" rtlCol="0">
            <a:spAutoFit/>
          </a:bodyPr>
          <a:lstStyle/>
          <a:p>
            <a:pPr algn="ctr"/>
            <a:r>
              <a:rPr lang="ru-RU" sz="3200" dirty="0" smtClean="0">
                <a:solidFill>
                  <a:schemeClr val="bg1"/>
                </a:solidFill>
              </a:rPr>
              <a:t>2. </a:t>
            </a:r>
            <a:r>
              <a:rPr lang="de-DE" sz="3200" dirty="0" smtClean="0">
                <a:solidFill>
                  <a:schemeClr val="bg1"/>
                </a:solidFill>
              </a:rPr>
              <a:t>Glaube/Vertrauen/Treue </a:t>
            </a:r>
            <a:r>
              <a:rPr lang="de-DE" sz="2400" dirty="0" smtClean="0">
                <a:effectLst>
                  <a:outerShdw blurRad="38100" dist="38100" dir="2700000" algn="tl">
                    <a:srgbClr val="000000">
                      <a:alpha val="43137"/>
                    </a:srgbClr>
                  </a:outerShdw>
                </a:effectLst>
              </a:rPr>
              <a:t>statt Zweifel, Misstrauen , Kleinglaube, Angst</a:t>
            </a:r>
            <a:r>
              <a:rPr lang="de-DE" sz="3200" dirty="0" smtClean="0">
                <a:effectLst>
                  <a:outerShdw blurRad="38100" dist="38100" dir="2700000" algn="tl">
                    <a:srgbClr val="000000">
                      <a:alpha val="43137"/>
                    </a:srgbClr>
                  </a:outerShdw>
                </a:effectLst>
              </a:rPr>
              <a:t> </a:t>
            </a:r>
          </a:p>
          <a:p>
            <a:pPr algn="ctr"/>
            <a:r>
              <a:rPr lang="de-DE" sz="2000" i="1" dirty="0" smtClean="0"/>
              <a:t>„Da wir aber denselben </a:t>
            </a:r>
            <a:r>
              <a:rPr lang="de-DE" sz="2000" i="1" dirty="0" smtClean="0">
                <a:solidFill>
                  <a:srgbClr val="FFFF00"/>
                </a:solidFill>
              </a:rPr>
              <a:t>Geist des Glaubens</a:t>
            </a:r>
            <a:r>
              <a:rPr lang="de-DE" sz="2000" i="1" dirty="0" smtClean="0"/>
              <a:t> haben</a:t>
            </a:r>
            <a:r>
              <a:rPr lang="de-DE" sz="2000" dirty="0" smtClean="0"/>
              <a:t>…“(2Kor 4:13)</a:t>
            </a:r>
            <a:endParaRPr lang="ru-RU" sz="2000" dirty="0"/>
          </a:p>
        </p:txBody>
      </p:sp>
      <p:sp>
        <p:nvSpPr>
          <p:cNvPr id="8" name="TextBox 7"/>
          <p:cNvSpPr txBox="1"/>
          <p:nvPr/>
        </p:nvSpPr>
        <p:spPr>
          <a:xfrm>
            <a:off x="2517065" y="4365104"/>
            <a:ext cx="4565416" cy="2062103"/>
          </a:xfrm>
          <a:prstGeom prst="rect">
            <a:avLst/>
          </a:prstGeom>
          <a:noFill/>
        </p:spPr>
        <p:txBody>
          <a:bodyPr wrap="none" rtlCol="0">
            <a:spAutoFit/>
          </a:bodyPr>
          <a:lstStyle/>
          <a:p>
            <a:pPr algn="ctr"/>
            <a:r>
              <a:rPr lang="ru-RU" sz="3200" dirty="0" smtClean="0">
                <a:solidFill>
                  <a:schemeClr val="bg1"/>
                </a:solidFill>
              </a:rPr>
              <a:t>3. </a:t>
            </a:r>
            <a:r>
              <a:rPr lang="de-DE" sz="3200" dirty="0" smtClean="0">
                <a:solidFill>
                  <a:schemeClr val="bg1"/>
                </a:solidFill>
              </a:rPr>
              <a:t>Gnade</a:t>
            </a:r>
            <a:r>
              <a:rPr lang="de-DE" sz="4400" dirty="0" smtClean="0">
                <a:solidFill>
                  <a:schemeClr val="bg1"/>
                </a:solidFill>
              </a:rPr>
              <a:t> </a:t>
            </a:r>
            <a:endParaRPr lang="ru-RU" sz="4400" dirty="0" smtClean="0">
              <a:solidFill>
                <a:schemeClr val="bg1"/>
              </a:solidFill>
            </a:endParaRPr>
          </a:p>
          <a:p>
            <a:pPr algn="ctr"/>
            <a:r>
              <a:rPr lang="de-DE" sz="2400" dirty="0" smtClean="0">
                <a:effectLst>
                  <a:outerShdw blurRad="38100" dist="38100" dir="2700000" algn="tl">
                    <a:srgbClr val="000000">
                      <a:alpha val="43137"/>
                    </a:srgbClr>
                  </a:outerShdw>
                </a:effectLst>
              </a:rPr>
              <a:t>statt Bitterkeit, Unversöhnlichkeit, </a:t>
            </a:r>
            <a:endParaRPr lang="ru-RU" sz="2400" dirty="0" smtClean="0">
              <a:effectLst>
                <a:outerShdw blurRad="38100" dist="38100" dir="2700000" algn="tl">
                  <a:srgbClr val="000000">
                    <a:alpha val="43137"/>
                  </a:srgbClr>
                </a:outerShdw>
              </a:effectLst>
            </a:endParaRPr>
          </a:p>
          <a:p>
            <a:pPr algn="ctr"/>
            <a:r>
              <a:rPr lang="de-DE" sz="2400" dirty="0" smtClean="0">
                <a:effectLst>
                  <a:outerShdw blurRad="38100" dist="38100" dir="2700000" algn="tl">
                    <a:srgbClr val="000000">
                      <a:alpha val="43137"/>
                    </a:srgbClr>
                  </a:outerShdw>
                </a:effectLst>
              </a:rPr>
              <a:t>Undankbarkeit, Lieblosigkeit</a:t>
            </a:r>
            <a:r>
              <a:rPr lang="de-DE" sz="3600" dirty="0" smtClean="0">
                <a:effectLst>
                  <a:outerShdw blurRad="38100" dist="38100" dir="2700000" algn="tl">
                    <a:srgbClr val="000000">
                      <a:alpha val="43137"/>
                    </a:srgbClr>
                  </a:outerShdw>
                </a:effectLst>
              </a:rPr>
              <a:t> </a:t>
            </a:r>
          </a:p>
          <a:p>
            <a:pPr algn="ctr"/>
            <a:r>
              <a:rPr lang="de-DE" sz="2400" i="1" dirty="0" smtClean="0"/>
              <a:t>„…den </a:t>
            </a:r>
            <a:r>
              <a:rPr lang="de-DE" sz="2400" i="1" dirty="0" smtClean="0">
                <a:solidFill>
                  <a:srgbClr val="FFFF00"/>
                </a:solidFill>
              </a:rPr>
              <a:t>Geist der Gnade</a:t>
            </a:r>
            <a:r>
              <a:rPr lang="de-DE" sz="2400" i="1" dirty="0" smtClean="0"/>
              <a:t>“ </a:t>
            </a:r>
            <a:r>
              <a:rPr lang="de-DE" sz="2400" dirty="0" err="1" smtClean="0"/>
              <a:t>Hbr</a:t>
            </a:r>
            <a:r>
              <a:rPr lang="de-DE" sz="2400" dirty="0" smtClean="0"/>
              <a:t>. 10:29</a:t>
            </a:r>
            <a:endParaRPr lang="ru-RU" sz="2400" dirty="0"/>
          </a:p>
        </p:txBody>
      </p:sp>
      <p:sp>
        <p:nvSpPr>
          <p:cNvPr id="9" name="TextBox 8"/>
          <p:cNvSpPr txBox="1"/>
          <p:nvPr/>
        </p:nvSpPr>
        <p:spPr>
          <a:xfrm>
            <a:off x="1619672" y="539388"/>
            <a:ext cx="6354688" cy="461665"/>
          </a:xfrm>
          <a:prstGeom prst="rect">
            <a:avLst/>
          </a:prstGeom>
          <a:noFill/>
        </p:spPr>
        <p:txBody>
          <a:bodyPr wrap="none" rtlCol="0">
            <a:spAutoFit/>
          </a:bodyPr>
          <a:lstStyle/>
          <a:p>
            <a:r>
              <a:rPr lang="de-DE" sz="2400" u="sng" dirty="0" smtClean="0">
                <a:solidFill>
                  <a:srgbClr val="FFFF00"/>
                </a:solidFill>
                <a:effectLst>
                  <a:outerShdw blurRad="38100" dist="38100" dir="2700000" algn="tl">
                    <a:srgbClr val="000000">
                      <a:alpha val="43137"/>
                    </a:srgbClr>
                  </a:outerShdw>
                </a:effectLst>
              </a:rPr>
              <a:t>Göttlicher „Nährstoffgehalt“ des Heiligen Geistes:</a:t>
            </a:r>
            <a:endParaRPr lang="ru-RU" sz="2400" u="sng"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043608" y="-97651"/>
            <a:ext cx="7315849"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Göttliche Qualitäten in meinem Leben</a:t>
            </a:r>
            <a:endParaRPr lang="ru-RU" sz="3600"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a:off x="2483768" y="908720"/>
            <a:ext cx="4818434" cy="2123658"/>
          </a:xfrm>
          <a:prstGeom prst="rect">
            <a:avLst/>
          </a:prstGeom>
          <a:noFill/>
        </p:spPr>
        <p:txBody>
          <a:bodyPr wrap="none" rtlCol="0">
            <a:spAutoFit/>
          </a:bodyPr>
          <a:lstStyle/>
          <a:p>
            <a:pPr algn="ctr"/>
            <a:r>
              <a:rPr lang="ru-RU" sz="3200" dirty="0" smtClean="0">
                <a:solidFill>
                  <a:schemeClr val="bg1"/>
                </a:solidFill>
              </a:rPr>
              <a:t>4. </a:t>
            </a:r>
            <a:r>
              <a:rPr lang="de-DE" sz="3200" dirty="0" smtClean="0">
                <a:solidFill>
                  <a:schemeClr val="bg1"/>
                </a:solidFill>
              </a:rPr>
              <a:t>Heiligkeit/Heiligung </a:t>
            </a:r>
            <a:endParaRPr lang="ru-RU" sz="3200" dirty="0" smtClean="0">
              <a:solidFill>
                <a:schemeClr val="bg1"/>
              </a:solidFill>
            </a:endParaRPr>
          </a:p>
          <a:p>
            <a:pPr algn="ctr"/>
            <a:r>
              <a:rPr lang="de-DE" sz="2000" dirty="0" smtClean="0">
                <a:effectLst>
                  <a:outerShdw blurRad="38100" dist="38100" dir="2700000" algn="tl">
                    <a:srgbClr val="000000">
                      <a:alpha val="43137"/>
                    </a:srgbClr>
                  </a:outerShdw>
                </a:effectLst>
              </a:rPr>
              <a:t>statt Unreinheit, Befleckung</a:t>
            </a:r>
            <a:endParaRPr lang="de-DE" sz="3200" dirty="0" smtClean="0">
              <a:effectLst>
                <a:outerShdw blurRad="38100" dist="38100" dir="2700000" algn="tl">
                  <a:srgbClr val="000000">
                    <a:alpha val="43137"/>
                  </a:srgbClr>
                </a:outerShdw>
              </a:effectLst>
            </a:endParaRPr>
          </a:p>
          <a:p>
            <a:pPr algn="ctr"/>
            <a:r>
              <a:rPr lang="de-DE" sz="2000" i="1" dirty="0" smtClean="0"/>
              <a:t>„und als Sohn Gottes in Kraft </a:t>
            </a:r>
            <a:endParaRPr lang="ru-RU" sz="2000" i="1" dirty="0" smtClean="0"/>
          </a:p>
          <a:p>
            <a:pPr algn="ctr"/>
            <a:r>
              <a:rPr lang="de-DE" sz="2000" i="1" dirty="0" smtClean="0"/>
              <a:t>erwiesen dem </a:t>
            </a:r>
            <a:r>
              <a:rPr lang="de-DE" sz="2000" i="1" dirty="0" smtClean="0">
                <a:solidFill>
                  <a:srgbClr val="FFFF00"/>
                </a:solidFill>
              </a:rPr>
              <a:t>Geiste der Heiligkeit</a:t>
            </a:r>
            <a:r>
              <a:rPr lang="de-DE" sz="2000" i="1" dirty="0" smtClean="0"/>
              <a:t> nach </a:t>
            </a:r>
          </a:p>
          <a:p>
            <a:pPr algn="ctr"/>
            <a:r>
              <a:rPr lang="de-DE" sz="2000" i="1" dirty="0" smtClean="0"/>
              <a:t>durch Toten-Auferstehung,  </a:t>
            </a:r>
            <a:r>
              <a:rPr lang="de-DE" sz="2000" i="1" dirty="0" err="1" smtClean="0"/>
              <a:t>Jesum</a:t>
            </a:r>
            <a:r>
              <a:rPr lang="de-DE" sz="2000" i="1" dirty="0" smtClean="0"/>
              <a:t> </a:t>
            </a:r>
            <a:r>
              <a:rPr lang="de-DE" sz="2000" i="1" dirty="0" err="1" smtClean="0"/>
              <a:t>Christum</a:t>
            </a:r>
            <a:r>
              <a:rPr lang="de-DE" sz="2000" i="1" dirty="0" smtClean="0"/>
              <a:t>, </a:t>
            </a:r>
            <a:endParaRPr lang="ru-RU" sz="2000" i="1" dirty="0" smtClean="0"/>
          </a:p>
          <a:p>
            <a:pPr algn="ctr"/>
            <a:r>
              <a:rPr lang="de-DE" sz="2000" i="1" dirty="0" smtClean="0"/>
              <a:t>unseren Herrn“</a:t>
            </a:r>
            <a:r>
              <a:rPr lang="de-DE" sz="2000" dirty="0" smtClean="0"/>
              <a:t> (</a:t>
            </a:r>
            <a:r>
              <a:rPr lang="de-DE" sz="2000" dirty="0" err="1" smtClean="0"/>
              <a:t>Röm</a:t>
            </a:r>
            <a:r>
              <a:rPr lang="de-DE" sz="2000" dirty="0" smtClean="0"/>
              <a:t> 1:4)</a:t>
            </a:r>
            <a:endParaRPr lang="ru-RU" sz="2000" dirty="0"/>
          </a:p>
        </p:txBody>
      </p:sp>
      <p:sp>
        <p:nvSpPr>
          <p:cNvPr id="10" name="TextBox 9"/>
          <p:cNvSpPr txBox="1"/>
          <p:nvPr/>
        </p:nvSpPr>
        <p:spPr>
          <a:xfrm>
            <a:off x="0" y="3084636"/>
            <a:ext cx="9288484" cy="2000548"/>
          </a:xfrm>
          <a:prstGeom prst="rect">
            <a:avLst/>
          </a:prstGeom>
          <a:noFill/>
        </p:spPr>
        <p:txBody>
          <a:bodyPr wrap="square" rtlCol="0">
            <a:spAutoFit/>
          </a:bodyPr>
          <a:lstStyle/>
          <a:p>
            <a:pPr algn="ctr"/>
            <a:r>
              <a:rPr lang="ru-RU" sz="3200" dirty="0" smtClean="0">
                <a:solidFill>
                  <a:schemeClr val="bg1"/>
                </a:solidFill>
              </a:rPr>
              <a:t>5. </a:t>
            </a:r>
            <a:r>
              <a:rPr lang="de-DE" sz="3200" dirty="0" smtClean="0">
                <a:solidFill>
                  <a:schemeClr val="bg1"/>
                </a:solidFill>
              </a:rPr>
              <a:t>Weisheit und Offenbarung</a:t>
            </a:r>
            <a:r>
              <a:rPr lang="de-DE" sz="2000" dirty="0" smtClean="0">
                <a:solidFill>
                  <a:schemeClr val="bg1"/>
                </a:solidFill>
              </a:rPr>
              <a:t> </a:t>
            </a:r>
            <a:endParaRPr lang="ru-RU" sz="2000" dirty="0" smtClean="0">
              <a:solidFill>
                <a:schemeClr val="bg1"/>
              </a:solidFill>
            </a:endParaRPr>
          </a:p>
          <a:p>
            <a:pPr algn="ctr"/>
            <a:r>
              <a:rPr lang="de-DE" sz="2000" dirty="0" smtClean="0">
                <a:effectLst>
                  <a:outerShdw blurRad="38100" dist="38100" dir="2700000" algn="tl">
                    <a:srgbClr val="000000">
                      <a:alpha val="43137"/>
                    </a:srgbClr>
                  </a:outerShdw>
                </a:effectLst>
              </a:rPr>
              <a:t>statt Unwissenheit, Torheit, Eigendünkel, Anmaßung</a:t>
            </a:r>
            <a:r>
              <a:rPr lang="de-DE" sz="3200" dirty="0" smtClean="0">
                <a:effectLst>
                  <a:outerShdw blurRad="38100" dist="38100" dir="2700000" algn="tl">
                    <a:srgbClr val="000000">
                      <a:alpha val="43137"/>
                    </a:srgbClr>
                  </a:outerShdw>
                </a:effectLst>
              </a:rPr>
              <a:t> </a:t>
            </a:r>
          </a:p>
          <a:p>
            <a:pPr algn="ctr"/>
            <a:r>
              <a:rPr lang="de-DE" sz="2000" i="1" dirty="0" smtClean="0"/>
              <a:t>„…auf dass der Gott unseres Herrn Jesus Christus, der Vater der Herrlichkeit, </a:t>
            </a:r>
          </a:p>
          <a:p>
            <a:pPr algn="ctr"/>
            <a:r>
              <a:rPr lang="de-DE" sz="2000" i="1" dirty="0" smtClean="0"/>
              <a:t>euch gebe den </a:t>
            </a:r>
            <a:r>
              <a:rPr lang="de-DE" sz="2000" i="1" dirty="0" smtClean="0">
                <a:solidFill>
                  <a:srgbClr val="FFFF00"/>
                </a:solidFill>
              </a:rPr>
              <a:t>Geist der Weisheit und Offenbarung </a:t>
            </a:r>
          </a:p>
          <a:p>
            <a:pPr algn="ctr"/>
            <a:r>
              <a:rPr lang="de-DE" sz="2000" i="1" dirty="0" smtClean="0"/>
              <a:t>in der Erkenntnis seiner selbst…“</a:t>
            </a:r>
            <a:r>
              <a:rPr lang="de-DE" sz="2000" dirty="0" smtClean="0"/>
              <a:t>(</a:t>
            </a:r>
            <a:r>
              <a:rPr lang="de-DE" sz="2000" dirty="0" err="1" smtClean="0"/>
              <a:t>Eph</a:t>
            </a:r>
            <a:r>
              <a:rPr lang="de-DE" sz="2000" dirty="0" smtClean="0"/>
              <a:t> 1:17)</a:t>
            </a:r>
            <a:endParaRPr lang="ru-RU" sz="2000" dirty="0"/>
          </a:p>
        </p:txBody>
      </p:sp>
      <p:sp>
        <p:nvSpPr>
          <p:cNvPr id="11" name="TextBox 10"/>
          <p:cNvSpPr txBox="1"/>
          <p:nvPr/>
        </p:nvSpPr>
        <p:spPr>
          <a:xfrm>
            <a:off x="1278236" y="5229200"/>
            <a:ext cx="7025193" cy="1508105"/>
          </a:xfrm>
          <a:prstGeom prst="rect">
            <a:avLst/>
          </a:prstGeom>
          <a:noFill/>
        </p:spPr>
        <p:txBody>
          <a:bodyPr wrap="none" rtlCol="0">
            <a:spAutoFit/>
          </a:bodyPr>
          <a:lstStyle/>
          <a:p>
            <a:pPr algn="ctr"/>
            <a:r>
              <a:rPr lang="ru-RU" sz="3200" dirty="0" smtClean="0">
                <a:solidFill>
                  <a:schemeClr val="bg1"/>
                </a:solidFill>
              </a:rPr>
              <a:t>6. </a:t>
            </a:r>
            <a:r>
              <a:rPr lang="de-DE" sz="3200" dirty="0" smtClean="0">
                <a:solidFill>
                  <a:schemeClr val="bg1"/>
                </a:solidFill>
              </a:rPr>
              <a:t>Kraft, Liebe und Zucht </a:t>
            </a:r>
            <a:r>
              <a:rPr lang="de-DE" sz="2000" dirty="0" smtClean="0">
                <a:solidFill>
                  <a:schemeClr val="bg1"/>
                </a:solidFill>
              </a:rPr>
              <a:t> </a:t>
            </a:r>
            <a:endParaRPr lang="ru-RU" sz="2000" dirty="0" smtClean="0">
              <a:solidFill>
                <a:schemeClr val="bg1"/>
              </a:solidFill>
            </a:endParaRPr>
          </a:p>
          <a:p>
            <a:pPr algn="ctr"/>
            <a:r>
              <a:rPr lang="de-DE" sz="2000" dirty="0" smtClean="0">
                <a:effectLst>
                  <a:outerShdw blurRad="38100" dist="38100" dir="2700000" algn="tl">
                    <a:srgbClr val="000000">
                      <a:alpha val="43137"/>
                    </a:srgbClr>
                  </a:outerShdw>
                </a:effectLst>
              </a:rPr>
              <a:t>statt Undiszipliniertheit, Schwachheit, Verzagtheit</a:t>
            </a:r>
            <a:endParaRPr lang="de-DE" sz="3200" dirty="0" smtClean="0">
              <a:effectLst>
                <a:outerShdw blurRad="38100" dist="38100" dir="2700000" algn="tl">
                  <a:srgbClr val="000000">
                    <a:alpha val="43137"/>
                  </a:srgbClr>
                </a:outerShdw>
              </a:effectLst>
            </a:endParaRPr>
          </a:p>
          <a:p>
            <a:pPr algn="ctr"/>
            <a:r>
              <a:rPr lang="de-DE" sz="2000" i="1" dirty="0" smtClean="0"/>
              <a:t>„Denn Gott hat uns nicht einen </a:t>
            </a:r>
            <a:r>
              <a:rPr lang="de-DE" sz="2000" i="1" dirty="0" smtClean="0">
                <a:solidFill>
                  <a:srgbClr val="FFFF00"/>
                </a:solidFill>
              </a:rPr>
              <a:t>Geist</a:t>
            </a:r>
            <a:r>
              <a:rPr lang="de-DE" sz="2000" i="1" dirty="0" smtClean="0"/>
              <a:t> der Furchtsamkeit gegeben, </a:t>
            </a:r>
          </a:p>
          <a:p>
            <a:pPr algn="ctr"/>
            <a:r>
              <a:rPr lang="de-DE" sz="2000" i="1" dirty="0" smtClean="0"/>
              <a:t>sondern </a:t>
            </a:r>
            <a:r>
              <a:rPr lang="de-DE" sz="2000" i="1" dirty="0" smtClean="0">
                <a:solidFill>
                  <a:srgbClr val="FFFF00"/>
                </a:solidFill>
              </a:rPr>
              <a:t>der Kraft und der Liebe und der Besonnenheit</a:t>
            </a:r>
            <a:r>
              <a:rPr lang="de-DE" sz="2000" i="1" dirty="0" smtClean="0"/>
              <a:t>.“</a:t>
            </a:r>
            <a:r>
              <a:rPr lang="de-DE" sz="2000" dirty="0" smtClean="0"/>
              <a:t> (2Ti 1:7)</a:t>
            </a:r>
            <a:endParaRPr lang="ru-RU" sz="2000" dirty="0"/>
          </a:p>
        </p:txBody>
      </p:sp>
      <p:sp>
        <p:nvSpPr>
          <p:cNvPr id="7" name="TextBox 6"/>
          <p:cNvSpPr txBox="1"/>
          <p:nvPr/>
        </p:nvSpPr>
        <p:spPr>
          <a:xfrm>
            <a:off x="1619672" y="539388"/>
            <a:ext cx="6354688" cy="461665"/>
          </a:xfrm>
          <a:prstGeom prst="rect">
            <a:avLst/>
          </a:prstGeom>
          <a:noFill/>
        </p:spPr>
        <p:txBody>
          <a:bodyPr wrap="none" rtlCol="0">
            <a:spAutoFit/>
          </a:bodyPr>
          <a:lstStyle/>
          <a:p>
            <a:r>
              <a:rPr lang="de-DE" sz="2400" u="sng" dirty="0" smtClean="0">
                <a:solidFill>
                  <a:srgbClr val="FFFF00"/>
                </a:solidFill>
                <a:effectLst>
                  <a:outerShdw blurRad="38100" dist="38100" dir="2700000" algn="tl">
                    <a:srgbClr val="000000">
                      <a:alpha val="43137"/>
                    </a:srgbClr>
                  </a:outerShdw>
                </a:effectLst>
              </a:rPr>
              <a:t>Göttlicher „Nährstoffgehalt“ des Heiligen Geistes:</a:t>
            </a:r>
            <a:endParaRPr lang="ru-RU" sz="2400" u="sng"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043608" y="-97651"/>
            <a:ext cx="7315849"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Göttliche Qualitäten in meinem Leben</a:t>
            </a:r>
            <a:endParaRPr lang="ru-RU" sz="3600"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1547664" y="936010"/>
            <a:ext cx="6117446" cy="2492990"/>
          </a:xfrm>
          <a:prstGeom prst="rect">
            <a:avLst/>
          </a:prstGeom>
          <a:noFill/>
        </p:spPr>
        <p:txBody>
          <a:bodyPr wrap="square" rtlCol="0">
            <a:spAutoFit/>
          </a:bodyPr>
          <a:lstStyle/>
          <a:p>
            <a:pPr algn="ctr"/>
            <a:r>
              <a:rPr lang="ru-RU" sz="3600" dirty="0" smtClean="0">
                <a:solidFill>
                  <a:schemeClr val="bg1"/>
                </a:solidFill>
              </a:rPr>
              <a:t>7. </a:t>
            </a:r>
            <a:r>
              <a:rPr lang="de-DE" sz="3600" dirty="0" smtClean="0">
                <a:solidFill>
                  <a:schemeClr val="bg1"/>
                </a:solidFill>
              </a:rPr>
              <a:t>Leben</a:t>
            </a:r>
            <a:r>
              <a:rPr lang="de-DE" sz="2400" dirty="0" smtClean="0">
                <a:solidFill>
                  <a:schemeClr val="bg1"/>
                </a:solidFill>
              </a:rPr>
              <a:t> </a:t>
            </a:r>
            <a:r>
              <a:rPr lang="de-DE" sz="2400" dirty="0" smtClean="0">
                <a:effectLst>
                  <a:outerShdw blurRad="38100" dist="38100" dir="2700000" algn="tl">
                    <a:srgbClr val="000000">
                      <a:alpha val="43137"/>
                    </a:srgbClr>
                  </a:outerShdw>
                </a:effectLst>
              </a:rPr>
              <a:t>statt geistlicher Stumpfheit und willenloser Versklavung an die Sünde</a:t>
            </a:r>
            <a:endParaRPr lang="de-DE" sz="3600" dirty="0" smtClean="0">
              <a:effectLst>
                <a:outerShdw blurRad="38100" dist="38100" dir="2700000" algn="tl">
                  <a:srgbClr val="000000">
                    <a:alpha val="43137"/>
                  </a:srgbClr>
                </a:outerShdw>
              </a:effectLst>
            </a:endParaRPr>
          </a:p>
          <a:p>
            <a:pPr algn="ctr"/>
            <a:r>
              <a:rPr lang="de-DE" sz="2400" i="1" dirty="0" smtClean="0"/>
              <a:t>„Denn das Gesetz des </a:t>
            </a:r>
            <a:r>
              <a:rPr lang="de-DE" sz="2400" i="1" dirty="0" smtClean="0">
                <a:solidFill>
                  <a:srgbClr val="FFFF00"/>
                </a:solidFill>
              </a:rPr>
              <a:t>Geistes des Lebens</a:t>
            </a:r>
            <a:r>
              <a:rPr lang="de-DE" sz="2400" i="1" dirty="0" smtClean="0"/>
              <a:t> in Christo Jesu </a:t>
            </a:r>
          </a:p>
          <a:p>
            <a:pPr algn="ctr"/>
            <a:r>
              <a:rPr lang="de-DE" sz="2400" i="1" dirty="0" smtClean="0"/>
              <a:t>hat mich freigemacht von dem Gesetz der Sünde und des Todes.“</a:t>
            </a:r>
            <a:r>
              <a:rPr lang="de-DE" sz="2400" dirty="0" smtClean="0"/>
              <a:t> (</a:t>
            </a:r>
            <a:r>
              <a:rPr lang="de-DE" sz="2400" dirty="0" err="1" smtClean="0"/>
              <a:t>Röm</a:t>
            </a:r>
            <a:r>
              <a:rPr lang="de-DE" sz="2400" dirty="0" smtClean="0"/>
              <a:t> 8:2)</a:t>
            </a:r>
            <a:endParaRPr lang="ru-RU" sz="2400" dirty="0" smtClean="0"/>
          </a:p>
        </p:txBody>
      </p:sp>
      <p:sp>
        <p:nvSpPr>
          <p:cNvPr id="13" name="TextBox 12"/>
          <p:cNvSpPr txBox="1"/>
          <p:nvPr/>
        </p:nvSpPr>
        <p:spPr>
          <a:xfrm>
            <a:off x="1838930" y="3474874"/>
            <a:ext cx="5685398" cy="1754326"/>
          </a:xfrm>
          <a:prstGeom prst="rect">
            <a:avLst/>
          </a:prstGeom>
          <a:noFill/>
        </p:spPr>
        <p:txBody>
          <a:bodyPr wrap="square" rtlCol="0">
            <a:spAutoFit/>
          </a:bodyPr>
          <a:lstStyle/>
          <a:p>
            <a:pPr algn="ctr"/>
            <a:r>
              <a:rPr lang="ru-RU" sz="3600" dirty="0" smtClean="0">
                <a:solidFill>
                  <a:schemeClr val="bg1"/>
                </a:solidFill>
              </a:rPr>
              <a:t>8. </a:t>
            </a:r>
            <a:r>
              <a:rPr lang="de-DE" sz="3600" dirty="0" smtClean="0">
                <a:solidFill>
                  <a:schemeClr val="bg1"/>
                </a:solidFill>
              </a:rPr>
              <a:t>Herrlichkeit</a:t>
            </a:r>
            <a:r>
              <a:rPr lang="de-DE" sz="2400" dirty="0" smtClean="0">
                <a:solidFill>
                  <a:schemeClr val="bg1"/>
                </a:solidFill>
              </a:rPr>
              <a:t> </a:t>
            </a:r>
            <a:r>
              <a:rPr lang="de-DE" sz="2400" dirty="0" smtClean="0">
                <a:effectLst>
                  <a:outerShdw blurRad="38100" dist="38100" dir="2700000" algn="tl">
                    <a:srgbClr val="000000">
                      <a:alpha val="43137"/>
                    </a:srgbClr>
                  </a:outerShdw>
                </a:effectLst>
              </a:rPr>
              <a:t>statt Weltlichkeit, Anpassung, </a:t>
            </a:r>
            <a:r>
              <a:rPr lang="de-DE" sz="2400" dirty="0" err="1" smtClean="0">
                <a:effectLst>
                  <a:outerShdw blurRad="38100" dist="38100" dir="2700000" algn="tl">
                    <a:srgbClr val="000000">
                      <a:alpha val="43137"/>
                    </a:srgbClr>
                  </a:outerShdw>
                </a:effectLst>
              </a:rPr>
              <a:t>Mitläufertum</a:t>
            </a:r>
            <a:endParaRPr lang="de-DE" sz="3600" dirty="0" smtClean="0">
              <a:effectLst>
                <a:outerShdw blurRad="38100" dist="38100" dir="2700000" algn="tl">
                  <a:srgbClr val="000000">
                    <a:alpha val="43137"/>
                  </a:srgbClr>
                </a:outerShdw>
              </a:effectLst>
            </a:endParaRPr>
          </a:p>
          <a:p>
            <a:r>
              <a:rPr lang="de-DE" sz="2400" i="1" dirty="0" smtClean="0"/>
              <a:t>„… der </a:t>
            </a:r>
            <a:r>
              <a:rPr lang="de-DE" sz="2400" i="1" dirty="0" smtClean="0">
                <a:solidFill>
                  <a:srgbClr val="FFFF00"/>
                </a:solidFill>
              </a:rPr>
              <a:t>Geist der Herrlichkeit</a:t>
            </a:r>
            <a:r>
              <a:rPr lang="de-DE" sz="2400" i="1" dirty="0" smtClean="0"/>
              <a:t> und der Geist Gottes ruht auf euch.“</a:t>
            </a:r>
            <a:r>
              <a:rPr lang="de-DE" sz="2400" dirty="0" smtClean="0"/>
              <a:t> (1Pe 4:14)</a:t>
            </a:r>
            <a:endParaRPr lang="ru-RU" sz="2400" dirty="0" smtClean="0"/>
          </a:p>
        </p:txBody>
      </p:sp>
      <p:sp>
        <p:nvSpPr>
          <p:cNvPr id="14" name="TextBox 13"/>
          <p:cNvSpPr txBox="1"/>
          <p:nvPr/>
        </p:nvSpPr>
        <p:spPr>
          <a:xfrm>
            <a:off x="755576" y="5284365"/>
            <a:ext cx="7776864" cy="1384995"/>
          </a:xfrm>
          <a:prstGeom prst="rect">
            <a:avLst/>
          </a:prstGeom>
          <a:noFill/>
        </p:spPr>
        <p:txBody>
          <a:bodyPr wrap="square" rtlCol="0">
            <a:spAutoFit/>
          </a:bodyPr>
          <a:lstStyle/>
          <a:p>
            <a:pPr algn="ctr"/>
            <a:r>
              <a:rPr lang="ru-RU" sz="3600" dirty="0" smtClean="0">
                <a:solidFill>
                  <a:schemeClr val="bg1"/>
                </a:solidFill>
              </a:rPr>
              <a:t>9. </a:t>
            </a:r>
            <a:r>
              <a:rPr lang="de-DE" sz="3600" dirty="0" smtClean="0">
                <a:solidFill>
                  <a:schemeClr val="bg1"/>
                </a:solidFill>
              </a:rPr>
              <a:t>Christus selbst</a:t>
            </a:r>
            <a:r>
              <a:rPr lang="de-DE" sz="3600" dirty="0" smtClean="0"/>
              <a:t> </a:t>
            </a:r>
            <a:r>
              <a:rPr lang="de-DE" sz="2400" dirty="0" smtClean="0">
                <a:effectLst>
                  <a:outerShdw blurRad="38100" dist="38100" dir="2700000" algn="tl">
                    <a:srgbClr val="000000">
                      <a:alpha val="43137"/>
                    </a:srgbClr>
                  </a:outerShdw>
                </a:effectLst>
              </a:rPr>
              <a:t>statt meines Ego</a:t>
            </a:r>
            <a:endParaRPr lang="de-DE" sz="3600" dirty="0" smtClean="0">
              <a:solidFill>
                <a:schemeClr val="bg1"/>
              </a:solidFill>
              <a:effectLst>
                <a:outerShdw blurRad="38100" dist="38100" dir="2700000" algn="tl">
                  <a:srgbClr val="000000">
                    <a:alpha val="43137"/>
                  </a:srgbClr>
                </a:outerShdw>
              </a:effectLst>
            </a:endParaRPr>
          </a:p>
          <a:p>
            <a:pPr algn="ctr"/>
            <a:r>
              <a:rPr lang="de-DE" sz="2400" i="1" dirty="0" smtClean="0"/>
              <a:t>„… der </a:t>
            </a:r>
            <a:r>
              <a:rPr lang="de-DE" sz="2400" i="1" dirty="0" smtClean="0">
                <a:solidFill>
                  <a:srgbClr val="FFFF00"/>
                </a:solidFill>
              </a:rPr>
              <a:t>Geist Christi</a:t>
            </a:r>
            <a:r>
              <a:rPr lang="de-DE" sz="2400" i="1" dirty="0" smtClean="0"/>
              <a:t>, der in ihnen war, …“</a:t>
            </a:r>
            <a:r>
              <a:rPr lang="de-DE" sz="2400" dirty="0" smtClean="0"/>
              <a:t>(1Pe 1:11)</a:t>
            </a:r>
          </a:p>
          <a:p>
            <a:pPr algn="ctr"/>
            <a:r>
              <a:rPr lang="de-DE" sz="2400" i="1" dirty="0" smtClean="0"/>
              <a:t>„…Wenn aber jemand </a:t>
            </a:r>
            <a:r>
              <a:rPr lang="de-DE" sz="2400" i="1" dirty="0" smtClean="0">
                <a:solidFill>
                  <a:srgbClr val="FFFF00"/>
                </a:solidFill>
              </a:rPr>
              <a:t>Christi Geist</a:t>
            </a:r>
            <a:r>
              <a:rPr lang="de-DE" sz="2400" i="1" dirty="0" smtClean="0"/>
              <a:t> nicht hat, ….“</a:t>
            </a:r>
            <a:r>
              <a:rPr lang="de-DE" sz="2400" dirty="0" smtClean="0"/>
              <a:t>(</a:t>
            </a:r>
            <a:r>
              <a:rPr lang="de-DE" sz="2400" dirty="0" err="1" smtClean="0"/>
              <a:t>Röm</a:t>
            </a:r>
            <a:r>
              <a:rPr lang="de-DE" sz="2400" dirty="0" smtClean="0"/>
              <a:t> 8:9)</a:t>
            </a:r>
            <a:endParaRPr lang="ru-RU" sz="2400" dirty="0" smtClean="0"/>
          </a:p>
        </p:txBody>
      </p:sp>
      <p:sp>
        <p:nvSpPr>
          <p:cNvPr id="7" name="TextBox 6"/>
          <p:cNvSpPr txBox="1"/>
          <p:nvPr/>
        </p:nvSpPr>
        <p:spPr>
          <a:xfrm>
            <a:off x="1619672" y="539388"/>
            <a:ext cx="6354688" cy="461665"/>
          </a:xfrm>
          <a:prstGeom prst="rect">
            <a:avLst/>
          </a:prstGeom>
          <a:noFill/>
        </p:spPr>
        <p:txBody>
          <a:bodyPr wrap="none" rtlCol="0">
            <a:spAutoFit/>
          </a:bodyPr>
          <a:lstStyle/>
          <a:p>
            <a:r>
              <a:rPr lang="de-DE" sz="2400" u="sng" dirty="0" smtClean="0">
                <a:solidFill>
                  <a:srgbClr val="FFFF00"/>
                </a:solidFill>
                <a:effectLst>
                  <a:outerShdw blurRad="38100" dist="38100" dir="2700000" algn="tl">
                    <a:srgbClr val="000000">
                      <a:alpha val="43137"/>
                    </a:srgbClr>
                  </a:outerShdw>
                </a:effectLst>
              </a:rPr>
              <a:t>Göttlicher „Nährstoffgehalt“ des Heiligen Geistes:</a:t>
            </a:r>
            <a:endParaRPr lang="ru-RU" sz="2400" u="sng"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amond(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pPr algn="ctr"/>
            <a:endParaRPr lang="de-DE" sz="2800" dirty="0" smtClean="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043608" y="-97651"/>
            <a:ext cx="7315849"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Göttliche Qualitäten in meinem Leben</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1512447" y="332656"/>
            <a:ext cx="6446124" cy="830997"/>
          </a:xfrm>
          <a:prstGeom prst="rect">
            <a:avLst/>
          </a:prstGeom>
          <a:noFill/>
        </p:spPr>
        <p:txBody>
          <a:bodyPr wrap="none" rtlCol="0">
            <a:spAutoFit/>
          </a:bodyPr>
          <a:lstStyle/>
          <a:p>
            <a:pPr algn="ctr"/>
            <a:r>
              <a:rPr lang="ru-RU" sz="2000" dirty="0" smtClean="0">
                <a:solidFill>
                  <a:schemeClr val="bg1"/>
                </a:solidFill>
              </a:rPr>
              <a:t>1. </a:t>
            </a:r>
            <a:r>
              <a:rPr lang="de-DE" sz="2000" dirty="0" smtClean="0">
                <a:solidFill>
                  <a:schemeClr val="bg1"/>
                </a:solidFill>
              </a:rPr>
              <a:t>Wahrhaftigkeit </a:t>
            </a:r>
            <a:r>
              <a:rPr lang="de-DE" sz="1400" dirty="0" smtClean="0">
                <a:solidFill>
                  <a:schemeClr val="bg1"/>
                </a:solidFill>
              </a:rPr>
              <a:t>statt Falschheit, Heuchelei, Betrug</a:t>
            </a:r>
            <a:r>
              <a:rPr lang="de-DE" sz="2000" dirty="0" smtClean="0"/>
              <a:t> </a:t>
            </a:r>
          </a:p>
          <a:p>
            <a:pPr algn="ctr"/>
            <a:r>
              <a:rPr lang="de-DE" sz="1400" dirty="0" smtClean="0"/>
              <a:t>„…und ich werde den Vater bitten, und er wird euch einen anderen Sachwalter geben,</a:t>
            </a:r>
          </a:p>
          <a:p>
            <a:pPr algn="ctr"/>
            <a:r>
              <a:rPr lang="de-DE" sz="1400" dirty="0" smtClean="0"/>
              <a:t>……den </a:t>
            </a:r>
            <a:r>
              <a:rPr lang="de-DE" sz="1400" dirty="0" smtClean="0">
                <a:solidFill>
                  <a:srgbClr val="FFFF00"/>
                </a:solidFill>
              </a:rPr>
              <a:t>Geist der Wahrheit</a:t>
            </a:r>
            <a:r>
              <a:rPr lang="de-DE" sz="1400" dirty="0" smtClean="0"/>
              <a:t>“ </a:t>
            </a:r>
            <a:r>
              <a:rPr lang="de-DE" sz="1400" dirty="0" err="1" smtClean="0"/>
              <a:t>Joh</a:t>
            </a:r>
            <a:r>
              <a:rPr lang="de-DE" sz="1400" dirty="0" smtClean="0"/>
              <a:t> 14:16-17</a:t>
            </a:r>
            <a:endParaRPr lang="ru-RU" sz="1400" dirty="0"/>
          </a:p>
        </p:txBody>
      </p:sp>
      <p:sp>
        <p:nvSpPr>
          <p:cNvPr id="7" name="TextBox 6"/>
          <p:cNvSpPr txBox="1"/>
          <p:nvPr/>
        </p:nvSpPr>
        <p:spPr>
          <a:xfrm>
            <a:off x="1331640" y="1124744"/>
            <a:ext cx="6768752" cy="615553"/>
          </a:xfrm>
          <a:prstGeom prst="rect">
            <a:avLst/>
          </a:prstGeom>
          <a:noFill/>
        </p:spPr>
        <p:txBody>
          <a:bodyPr wrap="square" rtlCol="0">
            <a:spAutoFit/>
          </a:bodyPr>
          <a:lstStyle/>
          <a:p>
            <a:pPr algn="ctr"/>
            <a:r>
              <a:rPr lang="ru-RU" sz="2000" dirty="0" smtClean="0">
                <a:solidFill>
                  <a:schemeClr val="bg1"/>
                </a:solidFill>
              </a:rPr>
              <a:t>2. </a:t>
            </a:r>
            <a:r>
              <a:rPr lang="de-DE" sz="2000" dirty="0" smtClean="0">
                <a:solidFill>
                  <a:schemeClr val="bg1"/>
                </a:solidFill>
              </a:rPr>
              <a:t>Glaube/Vertrauen/Treue </a:t>
            </a:r>
            <a:r>
              <a:rPr lang="de-DE" sz="1600" dirty="0" smtClean="0">
                <a:solidFill>
                  <a:schemeClr val="bg1"/>
                </a:solidFill>
              </a:rPr>
              <a:t>statt Zweifel, Misstrauen , Kleinglaube, Angst</a:t>
            </a:r>
            <a:r>
              <a:rPr lang="de-DE" sz="2000" dirty="0" smtClean="0"/>
              <a:t> </a:t>
            </a:r>
          </a:p>
          <a:p>
            <a:pPr algn="ctr"/>
            <a:r>
              <a:rPr lang="de-DE" sz="1400" dirty="0" smtClean="0"/>
              <a:t>Da wir aber denselben </a:t>
            </a:r>
            <a:r>
              <a:rPr lang="de-DE" sz="1400" dirty="0" smtClean="0">
                <a:solidFill>
                  <a:srgbClr val="FFFF00"/>
                </a:solidFill>
              </a:rPr>
              <a:t>Geist des Glaubens</a:t>
            </a:r>
            <a:r>
              <a:rPr lang="de-DE" sz="1400" dirty="0" smtClean="0"/>
              <a:t> haben…(2Kor 4:13)</a:t>
            </a:r>
            <a:endParaRPr lang="ru-RU" sz="1400" dirty="0"/>
          </a:p>
        </p:txBody>
      </p:sp>
      <p:sp>
        <p:nvSpPr>
          <p:cNvPr id="8" name="TextBox 7"/>
          <p:cNvSpPr txBox="1"/>
          <p:nvPr/>
        </p:nvSpPr>
        <p:spPr>
          <a:xfrm>
            <a:off x="1883170" y="1700808"/>
            <a:ext cx="5833200" cy="615553"/>
          </a:xfrm>
          <a:prstGeom prst="rect">
            <a:avLst/>
          </a:prstGeom>
          <a:noFill/>
        </p:spPr>
        <p:txBody>
          <a:bodyPr wrap="none" rtlCol="0">
            <a:spAutoFit/>
          </a:bodyPr>
          <a:lstStyle/>
          <a:p>
            <a:pPr algn="ctr"/>
            <a:r>
              <a:rPr lang="ru-RU" sz="2000" dirty="0" smtClean="0">
                <a:solidFill>
                  <a:schemeClr val="bg1"/>
                </a:solidFill>
              </a:rPr>
              <a:t>3. </a:t>
            </a:r>
            <a:r>
              <a:rPr lang="de-DE" sz="2000" dirty="0" smtClean="0">
                <a:solidFill>
                  <a:schemeClr val="bg1"/>
                </a:solidFill>
              </a:rPr>
              <a:t>Gnade </a:t>
            </a:r>
            <a:r>
              <a:rPr lang="de-DE" sz="1400" dirty="0" smtClean="0">
                <a:solidFill>
                  <a:schemeClr val="bg1"/>
                </a:solidFill>
              </a:rPr>
              <a:t>statt Bitterkeit, Unversöhnlichkeit, Undankbarkeit, Lieblosigkeit</a:t>
            </a:r>
            <a:r>
              <a:rPr lang="de-DE" sz="2000" dirty="0" smtClean="0"/>
              <a:t> </a:t>
            </a:r>
          </a:p>
          <a:p>
            <a:pPr algn="ctr"/>
            <a:r>
              <a:rPr lang="de-DE" sz="1400" dirty="0" smtClean="0"/>
              <a:t>„…den </a:t>
            </a:r>
            <a:r>
              <a:rPr lang="de-DE" sz="1400" dirty="0" smtClean="0">
                <a:solidFill>
                  <a:srgbClr val="FFFF00"/>
                </a:solidFill>
              </a:rPr>
              <a:t>Geist der Gnade</a:t>
            </a:r>
            <a:r>
              <a:rPr lang="de-DE" sz="1400" dirty="0" smtClean="0"/>
              <a:t>“ </a:t>
            </a:r>
            <a:r>
              <a:rPr lang="de-DE" sz="1400" dirty="0" err="1" smtClean="0"/>
              <a:t>Hbr</a:t>
            </a:r>
            <a:r>
              <a:rPr lang="de-DE" sz="1400" dirty="0" smtClean="0"/>
              <a:t>. 10:29</a:t>
            </a:r>
            <a:endParaRPr lang="ru-RU" sz="1400" dirty="0"/>
          </a:p>
        </p:txBody>
      </p:sp>
      <p:sp>
        <p:nvSpPr>
          <p:cNvPr id="9" name="TextBox 8"/>
          <p:cNvSpPr txBox="1"/>
          <p:nvPr/>
        </p:nvSpPr>
        <p:spPr>
          <a:xfrm>
            <a:off x="1989158" y="2276872"/>
            <a:ext cx="5235792" cy="830997"/>
          </a:xfrm>
          <a:prstGeom prst="rect">
            <a:avLst/>
          </a:prstGeom>
          <a:noFill/>
        </p:spPr>
        <p:txBody>
          <a:bodyPr wrap="none" rtlCol="0">
            <a:spAutoFit/>
          </a:bodyPr>
          <a:lstStyle/>
          <a:p>
            <a:pPr algn="ctr"/>
            <a:r>
              <a:rPr lang="ru-RU" sz="2000" dirty="0" smtClean="0">
                <a:solidFill>
                  <a:schemeClr val="bg1"/>
                </a:solidFill>
              </a:rPr>
              <a:t>4. </a:t>
            </a:r>
            <a:r>
              <a:rPr lang="de-DE" sz="2000" dirty="0" smtClean="0">
                <a:solidFill>
                  <a:schemeClr val="bg1"/>
                </a:solidFill>
              </a:rPr>
              <a:t>Heiligkeit/Heiligung </a:t>
            </a:r>
            <a:r>
              <a:rPr lang="de-DE" sz="1400" dirty="0" smtClean="0">
                <a:solidFill>
                  <a:schemeClr val="bg1"/>
                </a:solidFill>
              </a:rPr>
              <a:t>statt Unreinheit, Befleckung</a:t>
            </a:r>
            <a:endParaRPr lang="de-DE" sz="2000" dirty="0" smtClean="0">
              <a:solidFill>
                <a:schemeClr val="bg1"/>
              </a:solidFill>
            </a:endParaRPr>
          </a:p>
          <a:p>
            <a:pPr algn="ctr"/>
            <a:r>
              <a:rPr lang="de-DE" sz="1400" dirty="0" smtClean="0"/>
              <a:t>und als Sohn Gottes in Kraft erwiesen dem </a:t>
            </a:r>
            <a:r>
              <a:rPr lang="de-DE" sz="1400" dirty="0" smtClean="0">
                <a:solidFill>
                  <a:srgbClr val="FFFF00"/>
                </a:solidFill>
              </a:rPr>
              <a:t>Geiste der Heiligkeit</a:t>
            </a:r>
            <a:r>
              <a:rPr lang="de-DE" sz="1400" dirty="0" smtClean="0"/>
              <a:t> nach </a:t>
            </a:r>
          </a:p>
          <a:p>
            <a:pPr algn="ctr"/>
            <a:r>
              <a:rPr lang="de-DE" sz="1400" dirty="0" smtClean="0"/>
              <a:t>durch Toten-Auferstehung) </a:t>
            </a:r>
            <a:r>
              <a:rPr lang="de-DE" sz="1400" dirty="0" err="1" smtClean="0"/>
              <a:t>Jesum</a:t>
            </a:r>
            <a:r>
              <a:rPr lang="de-DE" sz="1400" dirty="0" smtClean="0"/>
              <a:t> </a:t>
            </a:r>
            <a:r>
              <a:rPr lang="de-DE" sz="1400" dirty="0" err="1" smtClean="0"/>
              <a:t>Christum</a:t>
            </a:r>
            <a:r>
              <a:rPr lang="de-DE" sz="1400" dirty="0" smtClean="0"/>
              <a:t>, unseren Herrn (</a:t>
            </a:r>
            <a:r>
              <a:rPr lang="de-DE" sz="1400" dirty="0" err="1" smtClean="0"/>
              <a:t>Röm</a:t>
            </a:r>
            <a:r>
              <a:rPr lang="de-DE" sz="1400" dirty="0" smtClean="0"/>
              <a:t> 1:4)</a:t>
            </a:r>
            <a:endParaRPr lang="ru-RU" sz="1400" dirty="0"/>
          </a:p>
        </p:txBody>
      </p:sp>
      <p:sp>
        <p:nvSpPr>
          <p:cNvPr id="10" name="TextBox 9"/>
          <p:cNvSpPr txBox="1"/>
          <p:nvPr/>
        </p:nvSpPr>
        <p:spPr>
          <a:xfrm>
            <a:off x="-35964" y="3068960"/>
            <a:ext cx="9288484" cy="830997"/>
          </a:xfrm>
          <a:prstGeom prst="rect">
            <a:avLst/>
          </a:prstGeom>
          <a:noFill/>
        </p:spPr>
        <p:txBody>
          <a:bodyPr wrap="square" rtlCol="0">
            <a:spAutoFit/>
          </a:bodyPr>
          <a:lstStyle/>
          <a:p>
            <a:pPr algn="ctr"/>
            <a:r>
              <a:rPr lang="ru-RU" sz="2000" dirty="0" smtClean="0">
                <a:solidFill>
                  <a:schemeClr val="bg1"/>
                </a:solidFill>
              </a:rPr>
              <a:t>5. </a:t>
            </a:r>
            <a:r>
              <a:rPr lang="de-DE" sz="2000" dirty="0" smtClean="0">
                <a:solidFill>
                  <a:schemeClr val="bg1"/>
                </a:solidFill>
              </a:rPr>
              <a:t>Weisheit und Offenbarung</a:t>
            </a:r>
            <a:r>
              <a:rPr lang="de-DE" sz="1400" dirty="0" smtClean="0">
                <a:solidFill>
                  <a:schemeClr val="bg1"/>
                </a:solidFill>
              </a:rPr>
              <a:t> statt Unwissenheit, Torheit, Eigendünkel, Anmaßung</a:t>
            </a:r>
            <a:r>
              <a:rPr lang="de-DE" sz="2000" dirty="0" smtClean="0"/>
              <a:t> </a:t>
            </a:r>
          </a:p>
          <a:p>
            <a:pPr algn="ctr"/>
            <a:r>
              <a:rPr lang="de-DE" sz="1400" dirty="0" smtClean="0"/>
              <a:t>„…auf dass der Gott unseres Herrn Jesus Christus, der Vater der Herrlichkeit, </a:t>
            </a:r>
          </a:p>
          <a:p>
            <a:pPr algn="ctr"/>
            <a:r>
              <a:rPr lang="de-DE" sz="1400" dirty="0" smtClean="0"/>
              <a:t>euch gebe den </a:t>
            </a:r>
            <a:r>
              <a:rPr lang="de-DE" sz="1400" dirty="0" smtClean="0">
                <a:solidFill>
                  <a:srgbClr val="FFFF00"/>
                </a:solidFill>
              </a:rPr>
              <a:t>Geist der Weisheit und Offenbarung </a:t>
            </a:r>
            <a:r>
              <a:rPr lang="de-DE" sz="1400" dirty="0" smtClean="0"/>
              <a:t>in der Erkenntnis seiner selbst…“(</a:t>
            </a:r>
            <a:r>
              <a:rPr lang="de-DE" sz="1400" dirty="0" err="1" smtClean="0"/>
              <a:t>Eph</a:t>
            </a:r>
            <a:r>
              <a:rPr lang="de-DE" sz="1400" dirty="0" smtClean="0"/>
              <a:t> 1:17)</a:t>
            </a:r>
            <a:endParaRPr lang="ru-RU" sz="1400" dirty="0"/>
          </a:p>
        </p:txBody>
      </p:sp>
      <p:sp>
        <p:nvSpPr>
          <p:cNvPr id="11" name="TextBox 10"/>
          <p:cNvSpPr txBox="1"/>
          <p:nvPr/>
        </p:nvSpPr>
        <p:spPr>
          <a:xfrm>
            <a:off x="1459619" y="3861048"/>
            <a:ext cx="6392263" cy="830997"/>
          </a:xfrm>
          <a:prstGeom prst="rect">
            <a:avLst/>
          </a:prstGeom>
          <a:noFill/>
        </p:spPr>
        <p:txBody>
          <a:bodyPr wrap="none" rtlCol="0">
            <a:spAutoFit/>
          </a:bodyPr>
          <a:lstStyle/>
          <a:p>
            <a:pPr algn="ctr"/>
            <a:r>
              <a:rPr lang="ru-RU" sz="2000" dirty="0" smtClean="0">
                <a:solidFill>
                  <a:schemeClr val="bg1"/>
                </a:solidFill>
              </a:rPr>
              <a:t>6. </a:t>
            </a:r>
            <a:r>
              <a:rPr lang="de-DE" sz="2000" dirty="0" smtClean="0">
                <a:solidFill>
                  <a:schemeClr val="bg1"/>
                </a:solidFill>
              </a:rPr>
              <a:t>Kraft, Liebe und Zucht </a:t>
            </a:r>
            <a:r>
              <a:rPr lang="de-DE" sz="1400" dirty="0" smtClean="0">
                <a:solidFill>
                  <a:schemeClr val="bg1"/>
                </a:solidFill>
              </a:rPr>
              <a:t> statt Undiszipliniertheit, Schwachheit, Verzagtheit</a:t>
            </a:r>
            <a:endParaRPr lang="de-DE" sz="2000" dirty="0" smtClean="0">
              <a:solidFill>
                <a:schemeClr val="bg1"/>
              </a:solidFill>
            </a:endParaRPr>
          </a:p>
          <a:p>
            <a:pPr algn="ctr"/>
            <a:r>
              <a:rPr lang="de-DE" sz="1400" dirty="0" smtClean="0"/>
              <a:t>Denn Gott hat uns nicht einen </a:t>
            </a:r>
            <a:r>
              <a:rPr lang="de-DE" sz="1400" dirty="0" smtClean="0">
                <a:solidFill>
                  <a:srgbClr val="FFFF00"/>
                </a:solidFill>
              </a:rPr>
              <a:t>Geist</a:t>
            </a:r>
            <a:r>
              <a:rPr lang="de-DE" sz="1400" dirty="0" smtClean="0"/>
              <a:t> der Furchtsamkeit gegeben, </a:t>
            </a:r>
          </a:p>
          <a:p>
            <a:pPr algn="ctr"/>
            <a:r>
              <a:rPr lang="de-DE" sz="1400" dirty="0" smtClean="0"/>
              <a:t>sondern </a:t>
            </a:r>
            <a:r>
              <a:rPr lang="de-DE" sz="1400" dirty="0" smtClean="0">
                <a:solidFill>
                  <a:srgbClr val="FFFF00"/>
                </a:solidFill>
              </a:rPr>
              <a:t>der Kraft und der Liebe und der Besonnenheit</a:t>
            </a:r>
            <a:r>
              <a:rPr lang="de-DE" sz="1400" dirty="0" smtClean="0"/>
              <a:t>. (2Ti 1:7)</a:t>
            </a:r>
            <a:endParaRPr lang="ru-RU" sz="1400" dirty="0"/>
          </a:p>
        </p:txBody>
      </p:sp>
      <p:sp>
        <p:nvSpPr>
          <p:cNvPr id="12" name="TextBox 11"/>
          <p:cNvSpPr txBox="1"/>
          <p:nvPr/>
        </p:nvSpPr>
        <p:spPr>
          <a:xfrm>
            <a:off x="1475656" y="4581128"/>
            <a:ext cx="6117446" cy="830997"/>
          </a:xfrm>
          <a:prstGeom prst="rect">
            <a:avLst/>
          </a:prstGeom>
          <a:noFill/>
        </p:spPr>
        <p:txBody>
          <a:bodyPr wrap="square" rtlCol="0">
            <a:spAutoFit/>
          </a:bodyPr>
          <a:lstStyle/>
          <a:p>
            <a:pPr algn="ctr"/>
            <a:r>
              <a:rPr lang="ru-RU" sz="2000" dirty="0" smtClean="0">
                <a:solidFill>
                  <a:schemeClr val="bg1"/>
                </a:solidFill>
              </a:rPr>
              <a:t>7. </a:t>
            </a:r>
            <a:r>
              <a:rPr lang="de-DE" sz="2000" dirty="0" smtClean="0">
                <a:solidFill>
                  <a:schemeClr val="bg1"/>
                </a:solidFill>
              </a:rPr>
              <a:t>Leben</a:t>
            </a:r>
            <a:r>
              <a:rPr lang="de-DE" sz="1400" dirty="0" smtClean="0">
                <a:solidFill>
                  <a:schemeClr val="bg1"/>
                </a:solidFill>
              </a:rPr>
              <a:t> statt geistlicher Stumpfheit und willenlose Versklavung an die Sünde</a:t>
            </a:r>
            <a:endParaRPr lang="de-DE" sz="2000" dirty="0" smtClean="0">
              <a:solidFill>
                <a:schemeClr val="bg1"/>
              </a:solidFill>
            </a:endParaRPr>
          </a:p>
          <a:p>
            <a:pPr algn="ctr"/>
            <a:r>
              <a:rPr lang="de-DE" sz="1400" dirty="0" smtClean="0"/>
              <a:t>Denn das Gesetz des </a:t>
            </a:r>
            <a:r>
              <a:rPr lang="de-DE" sz="1400" dirty="0" smtClean="0">
                <a:solidFill>
                  <a:srgbClr val="FFFF00"/>
                </a:solidFill>
              </a:rPr>
              <a:t>Geistes des Lebens</a:t>
            </a:r>
            <a:r>
              <a:rPr lang="de-DE" sz="1400" dirty="0" smtClean="0"/>
              <a:t> in Christo Jesu </a:t>
            </a:r>
          </a:p>
          <a:p>
            <a:pPr algn="ctr"/>
            <a:r>
              <a:rPr lang="de-DE" sz="1400" dirty="0" smtClean="0"/>
              <a:t>hat mich freigemacht von dem Gesetz der Sünde und des Todes. (</a:t>
            </a:r>
            <a:r>
              <a:rPr lang="de-DE" sz="1400" dirty="0" err="1" smtClean="0"/>
              <a:t>Röm</a:t>
            </a:r>
            <a:r>
              <a:rPr lang="de-DE" sz="1400" dirty="0" smtClean="0"/>
              <a:t> 8:2)</a:t>
            </a:r>
            <a:endParaRPr lang="ru-RU" sz="1400" dirty="0" smtClean="0"/>
          </a:p>
        </p:txBody>
      </p:sp>
      <p:sp>
        <p:nvSpPr>
          <p:cNvPr id="13" name="TextBox 12"/>
          <p:cNvSpPr txBox="1"/>
          <p:nvPr/>
        </p:nvSpPr>
        <p:spPr>
          <a:xfrm>
            <a:off x="1838930" y="5301208"/>
            <a:ext cx="5685398" cy="615553"/>
          </a:xfrm>
          <a:prstGeom prst="rect">
            <a:avLst/>
          </a:prstGeom>
          <a:noFill/>
        </p:spPr>
        <p:txBody>
          <a:bodyPr wrap="square" rtlCol="0">
            <a:spAutoFit/>
          </a:bodyPr>
          <a:lstStyle/>
          <a:p>
            <a:pPr algn="ctr"/>
            <a:r>
              <a:rPr lang="ru-RU" sz="2000" dirty="0" smtClean="0">
                <a:solidFill>
                  <a:schemeClr val="bg1"/>
                </a:solidFill>
              </a:rPr>
              <a:t>8. </a:t>
            </a:r>
            <a:r>
              <a:rPr lang="de-DE" sz="2000" dirty="0" smtClean="0">
                <a:solidFill>
                  <a:schemeClr val="bg1"/>
                </a:solidFill>
              </a:rPr>
              <a:t>Herrlichkeit</a:t>
            </a:r>
            <a:r>
              <a:rPr lang="de-DE" sz="1400" dirty="0" smtClean="0">
                <a:solidFill>
                  <a:schemeClr val="bg1"/>
                </a:solidFill>
              </a:rPr>
              <a:t> statt Weltlichkeit, Anpassung, </a:t>
            </a:r>
            <a:r>
              <a:rPr lang="de-DE" sz="1400" dirty="0" err="1" smtClean="0">
                <a:solidFill>
                  <a:schemeClr val="bg1"/>
                </a:solidFill>
              </a:rPr>
              <a:t>Mitläufertum</a:t>
            </a:r>
            <a:endParaRPr lang="de-DE" sz="2000" dirty="0" smtClean="0">
              <a:solidFill>
                <a:schemeClr val="bg1"/>
              </a:solidFill>
            </a:endParaRPr>
          </a:p>
          <a:p>
            <a:r>
              <a:rPr lang="de-DE" sz="1400" dirty="0" smtClean="0"/>
              <a:t>… der </a:t>
            </a:r>
            <a:r>
              <a:rPr lang="de-DE" sz="1400" dirty="0" smtClean="0">
                <a:solidFill>
                  <a:srgbClr val="FFFF00"/>
                </a:solidFill>
              </a:rPr>
              <a:t>Geist der Herrlichkeit</a:t>
            </a:r>
            <a:r>
              <a:rPr lang="de-DE" sz="1400" dirty="0" smtClean="0"/>
              <a:t> und der Geist Gottes ruht auf euch. (1Pe 4:14)</a:t>
            </a:r>
            <a:endParaRPr lang="ru-RU" sz="1400" dirty="0" smtClean="0"/>
          </a:p>
        </p:txBody>
      </p:sp>
      <p:sp>
        <p:nvSpPr>
          <p:cNvPr id="14" name="TextBox 13"/>
          <p:cNvSpPr txBox="1"/>
          <p:nvPr/>
        </p:nvSpPr>
        <p:spPr>
          <a:xfrm>
            <a:off x="1907704" y="5877272"/>
            <a:ext cx="5685398" cy="1261884"/>
          </a:xfrm>
          <a:prstGeom prst="rect">
            <a:avLst/>
          </a:prstGeom>
          <a:noFill/>
        </p:spPr>
        <p:txBody>
          <a:bodyPr wrap="square" rtlCol="0">
            <a:spAutoFit/>
          </a:bodyPr>
          <a:lstStyle/>
          <a:p>
            <a:pPr algn="ctr"/>
            <a:r>
              <a:rPr lang="ru-RU" sz="2000" dirty="0" smtClean="0">
                <a:solidFill>
                  <a:schemeClr val="bg1"/>
                </a:solidFill>
              </a:rPr>
              <a:t>9. </a:t>
            </a:r>
            <a:r>
              <a:rPr lang="de-DE" sz="2000" dirty="0" smtClean="0">
                <a:solidFill>
                  <a:schemeClr val="bg1"/>
                </a:solidFill>
              </a:rPr>
              <a:t> Christus selbst statt meines Ego</a:t>
            </a:r>
          </a:p>
          <a:p>
            <a:pPr algn="ctr"/>
            <a:r>
              <a:rPr lang="de-DE" sz="1400" dirty="0" smtClean="0"/>
              <a:t>… der </a:t>
            </a:r>
            <a:r>
              <a:rPr lang="de-DE" sz="1400" dirty="0" smtClean="0">
                <a:solidFill>
                  <a:srgbClr val="FFFF00"/>
                </a:solidFill>
              </a:rPr>
              <a:t>Geist Christi</a:t>
            </a:r>
            <a:r>
              <a:rPr lang="de-DE" sz="1400" dirty="0" smtClean="0"/>
              <a:t>, der in ihnen war, …(1Pe 1:11)</a:t>
            </a:r>
          </a:p>
          <a:p>
            <a:pPr algn="ctr"/>
            <a:r>
              <a:rPr lang="de-DE" sz="1400" dirty="0" smtClean="0"/>
              <a:t>…Wenn aber jemand </a:t>
            </a:r>
            <a:r>
              <a:rPr lang="de-DE" sz="1400" dirty="0" smtClean="0">
                <a:solidFill>
                  <a:srgbClr val="FFFF00"/>
                </a:solidFill>
              </a:rPr>
              <a:t>Christi Geist</a:t>
            </a:r>
            <a:r>
              <a:rPr lang="de-DE" sz="1400" dirty="0" smtClean="0"/>
              <a:t> nicht hat, ….(</a:t>
            </a:r>
            <a:r>
              <a:rPr lang="de-DE" sz="1400" dirty="0" err="1" smtClean="0"/>
              <a:t>Röm</a:t>
            </a:r>
            <a:r>
              <a:rPr lang="de-DE" sz="1400" dirty="0" smtClean="0"/>
              <a:t> 8:9)</a:t>
            </a:r>
          </a:p>
          <a:p>
            <a:pPr algn="ctr"/>
            <a:endParaRPr lang="ru-RU" sz="1400" dirty="0" smtClean="0"/>
          </a:p>
          <a:p>
            <a:pPr algn="ctr"/>
            <a:endParaRPr lang="ru-RU" sz="1400" dirty="0" smtClean="0"/>
          </a:p>
        </p:txBody>
      </p:sp>
      <p:sp>
        <p:nvSpPr>
          <p:cNvPr id="15" name="TextBox 14"/>
          <p:cNvSpPr txBox="1"/>
          <p:nvPr/>
        </p:nvSpPr>
        <p:spPr>
          <a:xfrm rot="21251914">
            <a:off x="614913" y="290181"/>
            <a:ext cx="7838933" cy="60631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de-DE" sz="6600" b="1" i="1" spc="150" dirty="0" smtClean="0">
                <a:ln w="11430"/>
                <a:solidFill>
                  <a:srgbClr val="F8F8F8"/>
                </a:solidFill>
                <a:effectLst>
                  <a:outerShdw blurRad="25400" algn="tl" rotWithShape="0">
                    <a:srgbClr val="000000">
                      <a:alpha val="43000"/>
                    </a:srgbClr>
                  </a:outerShdw>
                </a:effectLst>
              </a:rPr>
              <a:t>Ich lebe, </a:t>
            </a:r>
          </a:p>
          <a:p>
            <a:pPr algn="ctr"/>
            <a:r>
              <a:rPr lang="de-DE" sz="6600" b="1" i="1" spc="150" dirty="0" smtClean="0">
                <a:ln w="11430"/>
                <a:solidFill>
                  <a:srgbClr val="F8F8F8"/>
                </a:solidFill>
                <a:effectLst>
                  <a:outerShdw blurRad="25400" algn="tl" rotWithShape="0">
                    <a:srgbClr val="000000">
                      <a:alpha val="43000"/>
                    </a:srgbClr>
                  </a:outerShdw>
                </a:effectLst>
              </a:rPr>
              <a:t>doch nun nicht ich, </a:t>
            </a:r>
          </a:p>
          <a:p>
            <a:pPr algn="ctr"/>
            <a:r>
              <a:rPr lang="de-DE" sz="6600" b="1" i="1" spc="150" dirty="0" smtClean="0">
                <a:ln w="11430"/>
                <a:solidFill>
                  <a:srgbClr val="F8F8F8"/>
                </a:solidFill>
                <a:effectLst>
                  <a:outerShdw blurRad="25400" algn="tl" rotWithShape="0">
                    <a:srgbClr val="000000">
                      <a:alpha val="43000"/>
                    </a:srgbClr>
                  </a:outerShdw>
                </a:effectLst>
              </a:rPr>
              <a:t>sondern </a:t>
            </a:r>
          </a:p>
          <a:p>
            <a:pPr algn="ctr"/>
            <a:r>
              <a:rPr lang="de-DE" sz="8000" b="1" i="1" spc="150" dirty="0" smtClean="0">
                <a:ln w="11430"/>
                <a:solidFill>
                  <a:srgbClr val="FFFF00"/>
                </a:solidFill>
                <a:effectLst>
                  <a:outerShdw blurRad="25400" algn="tl" rotWithShape="0">
                    <a:srgbClr val="000000">
                      <a:alpha val="43000"/>
                    </a:srgbClr>
                  </a:outerShdw>
                </a:effectLst>
              </a:rPr>
              <a:t>Christus</a:t>
            </a:r>
            <a:r>
              <a:rPr lang="de-DE" sz="6600" b="1" i="1" spc="150" dirty="0" smtClean="0">
                <a:ln w="11430"/>
                <a:solidFill>
                  <a:srgbClr val="F8F8F8"/>
                </a:solidFill>
                <a:effectLst>
                  <a:outerShdw blurRad="25400" algn="tl" rotWithShape="0">
                    <a:srgbClr val="000000">
                      <a:alpha val="43000"/>
                    </a:srgbClr>
                  </a:outerShdw>
                </a:effectLst>
              </a:rPr>
              <a:t> </a:t>
            </a:r>
          </a:p>
          <a:p>
            <a:pPr algn="ctr"/>
            <a:r>
              <a:rPr lang="de-DE" sz="6600" b="1" i="1" spc="150" dirty="0" smtClean="0">
                <a:ln w="11430"/>
                <a:solidFill>
                  <a:srgbClr val="F8F8F8"/>
                </a:solidFill>
                <a:effectLst>
                  <a:outerShdw blurRad="25400" algn="tl" rotWithShape="0">
                    <a:srgbClr val="000000">
                      <a:alpha val="43000"/>
                    </a:srgbClr>
                  </a:outerShdw>
                </a:effectLst>
              </a:rPr>
              <a:t>lebt in mir!  </a:t>
            </a:r>
          </a:p>
          <a:p>
            <a:pPr algn="ctr"/>
            <a:r>
              <a:rPr lang="de-DE" sz="4400" b="1" i="1" spc="150" dirty="0" smtClean="0">
                <a:ln w="11430"/>
                <a:solidFill>
                  <a:srgbClr val="F8F8F8"/>
                </a:solidFill>
                <a:effectLst>
                  <a:outerShdw blurRad="25400" algn="tl" rotWithShape="0">
                    <a:srgbClr val="000000">
                      <a:alpha val="43000"/>
                    </a:srgbClr>
                  </a:outerShdw>
                </a:effectLst>
              </a:rPr>
              <a:t>Gal.2:20</a:t>
            </a:r>
            <a:endParaRPr lang="ru-RU" sz="4400" b="1" i="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rot="21251914">
            <a:off x="643196" y="-258608"/>
            <a:ext cx="7838933" cy="67403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endParaRPr lang="de-DE" sz="6600" b="1" i="1" spc="150" dirty="0" smtClean="0">
              <a:ln w="11430"/>
              <a:solidFill>
                <a:srgbClr val="F8F8F8"/>
              </a:solidFill>
              <a:effectLst>
                <a:outerShdw blurRad="25400" algn="tl" rotWithShape="0">
                  <a:srgbClr val="000000">
                    <a:alpha val="43000"/>
                  </a:srgbClr>
                </a:outerShdw>
              </a:effectLst>
            </a:endParaRPr>
          </a:p>
          <a:p>
            <a:pPr algn="ctr"/>
            <a:r>
              <a:rPr lang="de-DE" sz="8000" b="1" i="1" spc="150" dirty="0" smtClean="0">
                <a:ln w="11430"/>
                <a:solidFill>
                  <a:srgbClr val="FFFF00"/>
                </a:solidFill>
                <a:effectLst>
                  <a:outerShdw blurRad="25400" algn="tl" rotWithShape="0">
                    <a:srgbClr val="000000">
                      <a:alpha val="43000"/>
                    </a:srgbClr>
                  </a:outerShdw>
                </a:effectLst>
              </a:rPr>
              <a:t>Christus</a:t>
            </a:r>
            <a:r>
              <a:rPr lang="de-DE" sz="6600" b="1" i="1" spc="150" dirty="0" smtClean="0">
                <a:ln w="11430"/>
                <a:solidFill>
                  <a:srgbClr val="F8F8F8"/>
                </a:solidFill>
                <a:effectLst>
                  <a:outerShdw blurRad="25400" algn="tl" rotWithShape="0">
                    <a:srgbClr val="000000">
                      <a:alpha val="43000"/>
                    </a:srgbClr>
                  </a:outerShdw>
                </a:effectLst>
              </a:rPr>
              <a:t> </a:t>
            </a:r>
          </a:p>
          <a:p>
            <a:pPr algn="ctr"/>
            <a:r>
              <a:rPr lang="de-DE" sz="6600" b="1" i="1" spc="150" dirty="0" smtClean="0">
                <a:ln w="11430"/>
                <a:solidFill>
                  <a:srgbClr val="F8F8F8"/>
                </a:solidFill>
                <a:effectLst>
                  <a:outerShdw blurRad="25400" algn="tl" rotWithShape="0">
                    <a:srgbClr val="000000">
                      <a:alpha val="43000"/>
                    </a:srgbClr>
                  </a:outerShdw>
                </a:effectLst>
              </a:rPr>
              <a:t>in euch,</a:t>
            </a:r>
          </a:p>
          <a:p>
            <a:pPr algn="ctr"/>
            <a:r>
              <a:rPr lang="de-DE" sz="6600" b="1" i="1" spc="150" dirty="0" smtClean="0">
                <a:ln w="11430"/>
                <a:solidFill>
                  <a:srgbClr val="F8F8F8"/>
                </a:solidFill>
                <a:effectLst>
                  <a:outerShdw blurRad="25400" algn="tl" rotWithShape="0">
                    <a:srgbClr val="000000">
                      <a:alpha val="43000"/>
                    </a:srgbClr>
                  </a:outerShdw>
                </a:effectLst>
              </a:rPr>
              <a:t>die Hoffnung der Herrlichkeit! </a:t>
            </a:r>
          </a:p>
          <a:p>
            <a:pPr algn="ctr"/>
            <a:r>
              <a:rPr lang="de-DE" sz="4400" b="1" i="1" spc="150" dirty="0" smtClean="0">
                <a:ln w="11430"/>
                <a:solidFill>
                  <a:srgbClr val="F8F8F8"/>
                </a:solidFill>
                <a:effectLst>
                  <a:outerShdw blurRad="25400" algn="tl" rotWithShape="0">
                    <a:srgbClr val="000000">
                      <a:alpha val="43000"/>
                    </a:srgbClr>
                  </a:outerShdw>
                </a:effectLst>
              </a:rPr>
              <a:t>Kol 1:27</a:t>
            </a:r>
          </a:p>
          <a:p>
            <a:pPr algn="ctr"/>
            <a:endParaRPr lang="ru-RU" sz="4400" b="1" i="1" spc="150" dirty="0">
              <a:ln w="11430"/>
              <a:solidFill>
                <a:srgbClr val="F8F8F8"/>
              </a:solidFill>
              <a:effectLst>
                <a:outerShdw blurRad="25400" algn="tl" rotWithShape="0">
                  <a:srgbClr val="000000">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39135" y="548580"/>
            <a:ext cx="9104864" cy="6186309"/>
          </a:xfrm>
          <a:prstGeom prst="rect">
            <a:avLst/>
          </a:prstGeom>
          <a:noFill/>
        </p:spPr>
        <p:txBody>
          <a:bodyPr wrap="none" rtlCol="0">
            <a:spAutoFit/>
          </a:bodyPr>
          <a:lstStyle/>
          <a:p>
            <a:pPr algn="ctr"/>
            <a:r>
              <a:rPr lang="de-DE" sz="3600" b="1" u="sng" dirty="0" smtClean="0">
                <a:solidFill>
                  <a:srgbClr val="FFFF00"/>
                </a:solidFill>
              </a:rPr>
              <a:t>Menschen, vom Heiligen Geist erfüllt:</a:t>
            </a:r>
            <a:endParaRPr lang="ru-RU" sz="2800" dirty="0">
              <a:solidFill>
                <a:srgbClr val="FFFF00"/>
              </a:solidFill>
            </a:endParaRPr>
          </a:p>
          <a:p>
            <a:pPr algn="ctr"/>
            <a:r>
              <a:rPr lang="de-DE" sz="2000" dirty="0" smtClean="0">
                <a:solidFill>
                  <a:srgbClr val="FFFF00"/>
                </a:solidFill>
              </a:rPr>
              <a:t>Arbeiter an der Stiftshütte</a:t>
            </a:r>
            <a:r>
              <a:rPr lang="ru-RU" sz="2000" dirty="0" smtClean="0">
                <a:solidFill>
                  <a:srgbClr val="FFFF00"/>
                </a:solidFill>
              </a:rPr>
              <a:t>  </a:t>
            </a:r>
            <a:r>
              <a:rPr lang="de-DE" sz="2000" dirty="0" smtClean="0">
                <a:solidFill>
                  <a:srgbClr val="FFFF00"/>
                </a:solidFill>
              </a:rPr>
              <a:t>2Mo.</a:t>
            </a:r>
            <a:r>
              <a:rPr lang="ru-RU" sz="2000" dirty="0" smtClean="0">
                <a:solidFill>
                  <a:srgbClr val="FFFF00"/>
                </a:solidFill>
              </a:rPr>
              <a:t> 28:3; 31:3</a:t>
            </a:r>
            <a:r>
              <a:rPr lang="de-DE" sz="2000" dirty="0" smtClean="0">
                <a:solidFill>
                  <a:srgbClr val="FFFF00"/>
                </a:solidFill>
              </a:rPr>
              <a:t> </a:t>
            </a:r>
          </a:p>
          <a:p>
            <a:pPr algn="ctr"/>
            <a:r>
              <a:rPr lang="de-DE" sz="2000" dirty="0" smtClean="0"/>
              <a:t>die ich mit dem Geist der Weisheit erfüllt habe</a:t>
            </a:r>
            <a:endParaRPr lang="ru-RU" sz="2000" dirty="0" smtClean="0">
              <a:solidFill>
                <a:srgbClr val="FFFF00"/>
              </a:solidFill>
            </a:endParaRPr>
          </a:p>
          <a:p>
            <a:pPr algn="ctr"/>
            <a:r>
              <a:rPr lang="de-DE" sz="2000" dirty="0" smtClean="0">
                <a:solidFill>
                  <a:srgbClr val="FFFF00"/>
                </a:solidFill>
              </a:rPr>
              <a:t>Josua 5Mo</a:t>
            </a:r>
            <a:r>
              <a:rPr lang="ru-RU" sz="2000" dirty="0" smtClean="0">
                <a:solidFill>
                  <a:srgbClr val="FFFF00"/>
                </a:solidFill>
              </a:rPr>
              <a:t>.34:9</a:t>
            </a:r>
            <a:r>
              <a:rPr lang="de-DE" sz="2000" dirty="0" smtClean="0">
                <a:solidFill>
                  <a:srgbClr val="FFFF00"/>
                </a:solidFill>
              </a:rPr>
              <a:t> </a:t>
            </a:r>
          </a:p>
          <a:p>
            <a:pPr algn="ctr"/>
            <a:r>
              <a:rPr lang="de-DE" sz="2000" dirty="0" smtClean="0"/>
              <a:t>mit dem Geist der Weisheit erfüllt</a:t>
            </a:r>
            <a:endParaRPr lang="ru-RU" sz="2000" dirty="0" smtClean="0">
              <a:solidFill>
                <a:srgbClr val="FFFF00"/>
              </a:solidFill>
            </a:endParaRPr>
          </a:p>
          <a:p>
            <a:pPr algn="ctr"/>
            <a:r>
              <a:rPr lang="de-DE" sz="2000" dirty="0" smtClean="0">
                <a:solidFill>
                  <a:srgbClr val="FFFF00"/>
                </a:solidFill>
              </a:rPr>
              <a:t>Prophet Micha</a:t>
            </a:r>
            <a:r>
              <a:rPr lang="ru-RU" sz="2000" dirty="0" smtClean="0">
                <a:solidFill>
                  <a:srgbClr val="FFFF00"/>
                </a:solidFill>
              </a:rPr>
              <a:t> </a:t>
            </a:r>
            <a:r>
              <a:rPr lang="de-DE" sz="2000" dirty="0" smtClean="0">
                <a:solidFill>
                  <a:srgbClr val="FFFF00"/>
                </a:solidFill>
              </a:rPr>
              <a:t> </a:t>
            </a:r>
            <a:r>
              <a:rPr lang="ru-RU" sz="2000" dirty="0" smtClean="0">
                <a:solidFill>
                  <a:srgbClr val="FFFF00"/>
                </a:solidFill>
              </a:rPr>
              <a:t>М</a:t>
            </a:r>
            <a:r>
              <a:rPr lang="de-DE" sz="2000" dirty="0" err="1" smtClean="0">
                <a:solidFill>
                  <a:srgbClr val="FFFF00"/>
                </a:solidFill>
              </a:rPr>
              <a:t>icha</a:t>
            </a:r>
            <a:r>
              <a:rPr lang="ru-RU" sz="2000" dirty="0" smtClean="0">
                <a:solidFill>
                  <a:srgbClr val="FFFF00"/>
                </a:solidFill>
              </a:rPr>
              <a:t> 3:8</a:t>
            </a:r>
            <a:endParaRPr lang="de-DE" sz="2000" dirty="0" smtClean="0">
              <a:solidFill>
                <a:srgbClr val="FFFF00"/>
              </a:solidFill>
            </a:endParaRPr>
          </a:p>
          <a:p>
            <a:pPr algn="ctr"/>
            <a:r>
              <a:rPr lang="de-DE" sz="2000" dirty="0" smtClean="0"/>
              <a:t> erfüllt mit …dem Geiste des HERRN</a:t>
            </a:r>
            <a:endParaRPr lang="de-DE" sz="2000" dirty="0" smtClean="0">
              <a:solidFill>
                <a:srgbClr val="FFFF00"/>
              </a:solidFill>
            </a:endParaRPr>
          </a:p>
          <a:p>
            <a:pPr algn="ctr"/>
            <a:r>
              <a:rPr lang="de-DE" sz="2000" b="1" dirty="0" smtClean="0">
                <a:solidFill>
                  <a:srgbClr val="FF0000"/>
                </a:solidFill>
                <a:effectLst>
                  <a:outerShdw blurRad="38100" dist="38100" dir="2700000" algn="tl">
                    <a:srgbClr val="000000">
                      <a:alpha val="43137"/>
                    </a:srgbClr>
                  </a:outerShdw>
                </a:effectLst>
              </a:rPr>
              <a:t>___________________________________________________________</a:t>
            </a:r>
            <a:endParaRPr lang="ru-RU" sz="2000" b="1" dirty="0" smtClean="0">
              <a:solidFill>
                <a:srgbClr val="FF0000"/>
              </a:solidFill>
              <a:effectLst>
                <a:outerShdw blurRad="38100" dist="38100" dir="2700000" algn="tl">
                  <a:srgbClr val="000000">
                    <a:alpha val="43137"/>
                  </a:srgbClr>
                </a:outerShdw>
              </a:effectLst>
            </a:endParaRPr>
          </a:p>
          <a:p>
            <a:pPr algn="ctr"/>
            <a:r>
              <a:rPr lang="de-DE" sz="2000" dirty="0" smtClean="0">
                <a:solidFill>
                  <a:srgbClr val="FFFF00"/>
                </a:solidFill>
              </a:rPr>
              <a:t>Elisabeth</a:t>
            </a:r>
            <a:r>
              <a:rPr lang="ru-RU" sz="2000" dirty="0" smtClean="0">
                <a:solidFill>
                  <a:srgbClr val="FFFF00"/>
                </a:solidFill>
              </a:rPr>
              <a:t> </a:t>
            </a:r>
            <a:r>
              <a:rPr lang="de-DE" sz="2000" dirty="0" err="1" smtClean="0">
                <a:solidFill>
                  <a:srgbClr val="FFFF00"/>
                </a:solidFill>
              </a:rPr>
              <a:t>Lk</a:t>
            </a:r>
            <a:r>
              <a:rPr lang="ru-RU" sz="2000" dirty="0" smtClean="0">
                <a:solidFill>
                  <a:srgbClr val="FFFF00"/>
                </a:solidFill>
              </a:rPr>
              <a:t> 1:41</a:t>
            </a:r>
            <a:r>
              <a:rPr lang="de-DE" sz="2000" dirty="0" smtClean="0">
                <a:solidFill>
                  <a:srgbClr val="FFFF00"/>
                </a:solidFill>
              </a:rPr>
              <a:t> </a:t>
            </a:r>
            <a:r>
              <a:rPr lang="de-DE" sz="2000" dirty="0" smtClean="0"/>
              <a:t>Elisabeth ward mit heiligem Geist erfüllt</a:t>
            </a:r>
            <a:endParaRPr lang="ru-RU" sz="2000" dirty="0" smtClean="0">
              <a:solidFill>
                <a:srgbClr val="FFFF00"/>
              </a:solidFill>
            </a:endParaRPr>
          </a:p>
          <a:p>
            <a:pPr algn="ctr"/>
            <a:r>
              <a:rPr lang="de-DE" sz="2000" dirty="0" smtClean="0">
                <a:solidFill>
                  <a:srgbClr val="FFFF00"/>
                </a:solidFill>
              </a:rPr>
              <a:t>Zacharias</a:t>
            </a:r>
            <a:r>
              <a:rPr lang="ru-RU" sz="2000" dirty="0" smtClean="0">
                <a:solidFill>
                  <a:srgbClr val="FFFF00"/>
                </a:solidFill>
              </a:rPr>
              <a:t> </a:t>
            </a:r>
            <a:r>
              <a:rPr lang="de-DE" sz="2000" dirty="0" err="1" smtClean="0">
                <a:solidFill>
                  <a:srgbClr val="FFFF00"/>
                </a:solidFill>
              </a:rPr>
              <a:t>Lk</a:t>
            </a:r>
            <a:r>
              <a:rPr lang="ru-RU" sz="2000" dirty="0" smtClean="0">
                <a:solidFill>
                  <a:srgbClr val="FFFF00"/>
                </a:solidFill>
              </a:rPr>
              <a:t> 1:67</a:t>
            </a:r>
            <a:r>
              <a:rPr lang="de-DE" sz="2000" dirty="0" smtClean="0">
                <a:solidFill>
                  <a:srgbClr val="FFFF00"/>
                </a:solidFill>
              </a:rPr>
              <a:t> </a:t>
            </a:r>
            <a:r>
              <a:rPr lang="de-DE" sz="2000" dirty="0" smtClean="0"/>
              <a:t>Zacharias ward mit heiligem Geist erfüllt</a:t>
            </a:r>
            <a:endParaRPr lang="ru-RU" sz="2000" dirty="0" smtClean="0">
              <a:solidFill>
                <a:srgbClr val="FFFF00"/>
              </a:solidFill>
            </a:endParaRPr>
          </a:p>
          <a:p>
            <a:pPr algn="ctr"/>
            <a:r>
              <a:rPr lang="de-DE" sz="2000" dirty="0" smtClean="0">
                <a:solidFill>
                  <a:srgbClr val="FFFF00"/>
                </a:solidFill>
              </a:rPr>
              <a:t>Johannes d. T.</a:t>
            </a:r>
            <a:r>
              <a:rPr lang="ru-RU" sz="2000" dirty="0" smtClean="0">
                <a:solidFill>
                  <a:srgbClr val="FFFF00"/>
                </a:solidFill>
              </a:rPr>
              <a:t> </a:t>
            </a:r>
            <a:r>
              <a:rPr lang="de-DE" sz="2000" dirty="0" err="1" smtClean="0">
                <a:solidFill>
                  <a:srgbClr val="FFFF00"/>
                </a:solidFill>
              </a:rPr>
              <a:t>Lk</a:t>
            </a:r>
            <a:r>
              <a:rPr lang="ru-RU" sz="2000" dirty="0" smtClean="0">
                <a:solidFill>
                  <a:srgbClr val="FFFF00"/>
                </a:solidFill>
              </a:rPr>
              <a:t> 1:15</a:t>
            </a:r>
            <a:r>
              <a:rPr lang="de-DE" sz="2000" dirty="0" smtClean="0">
                <a:solidFill>
                  <a:srgbClr val="FFFF00"/>
                </a:solidFill>
              </a:rPr>
              <a:t> </a:t>
            </a:r>
            <a:r>
              <a:rPr lang="de-DE" sz="2000" dirty="0" smtClean="0"/>
              <a:t>mit heiligem Geiste wird er erfüllt werden</a:t>
            </a:r>
            <a:endParaRPr lang="ru-RU" sz="2000" dirty="0" smtClean="0">
              <a:solidFill>
                <a:srgbClr val="FFFF00"/>
              </a:solidFill>
            </a:endParaRPr>
          </a:p>
          <a:p>
            <a:pPr algn="ctr"/>
            <a:r>
              <a:rPr lang="de-DE" sz="2000" dirty="0" smtClean="0">
                <a:solidFill>
                  <a:srgbClr val="FFFF00"/>
                </a:solidFill>
              </a:rPr>
              <a:t>(Jesus Christus</a:t>
            </a:r>
            <a:r>
              <a:rPr lang="ru-RU" sz="2000" dirty="0" smtClean="0">
                <a:solidFill>
                  <a:srgbClr val="FFFF00"/>
                </a:solidFill>
              </a:rPr>
              <a:t> </a:t>
            </a:r>
            <a:r>
              <a:rPr lang="de-DE" sz="2000" dirty="0" err="1" smtClean="0">
                <a:solidFill>
                  <a:srgbClr val="FFFF00"/>
                </a:solidFill>
              </a:rPr>
              <a:t>Lk</a:t>
            </a:r>
            <a:r>
              <a:rPr lang="ru-RU" sz="2000" dirty="0" smtClean="0">
                <a:solidFill>
                  <a:srgbClr val="FFFF00"/>
                </a:solidFill>
              </a:rPr>
              <a:t> 2:40</a:t>
            </a:r>
            <a:r>
              <a:rPr lang="de-DE" sz="2000" dirty="0" smtClean="0">
                <a:solidFill>
                  <a:srgbClr val="FFFF00"/>
                </a:solidFill>
              </a:rPr>
              <a:t>  </a:t>
            </a:r>
            <a:r>
              <a:rPr lang="en-US" sz="2000" dirty="0" err="1" smtClean="0"/>
              <a:t>erfüllt</a:t>
            </a:r>
            <a:r>
              <a:rPr lang="en-US" sz="2000" dirty="0" smtClean="0"/>
              <a:t> </a:t>
            </a:r>
            <a:r>
              <a:rPr lang="en-US" sz="2000" dirty="0" err="1" smtClean="0"/>
              <a:t>mit</a:t>
            </a:r>
            <a:r>
              <a:rPr lang="en-US" sz="2000" dirty="0" smtClean="0"/>
              <a:t> </a:t>
            </a:r>
            <a:r>
              <a:rPr lang="en-US" sz="2000" dirty="0" err="1" smtClean="0"/>
              <a:t>Weisheit</a:t>
            </a:r>
            <a:r>
              <a:rPr lang="en-US" sz="2000" dirty="0" smtClean="0"/>
              <a:t>)</a:t>
            </a:r>
            <a:endParaRPr lang="ru-RU" sz="2000" dirty="0" smtClean="0">
              <a:solidFill>
                <a:srgbClr val="FFFF00"/>
              </a:solidFill>
            </a:endParaRPr>
          </a:p>
          <a:p>
            <a:pPr algn="ctr"/>
            <a:r>
              <a:rPr lang="de-DE" sz="2000" dirty="0" smtClean="0">
                <a:solidFill>
                  <a:srgbClr val="FFFF00"/>
                </a:solidFill>
              </a:rPr>
              <a:t>Die „120“ (12 Apostel + 108 „Laien)“ </a:t>
            </a:r>
            <a:r>
              <a:rPr lang="de-DE" sz="2000" dirty="0" err="1" smtClean="0">
                <a:solidFill>
                  <a:srgbClr val="FFFF00"/>
                </a:solidFill>
              </a:rPr>
              <a:t>Apg</a:t>
            </a:r>
            <a:r>
              <a:rPr lang="ru-RU" sz="2000" dirty="0" smtClean="0">
                <a:solidFill>
                  <a:srgbClr val="FFFF00"/>
                </a:solidFill>
              </a:rPr>
              <a:t> 2:4</a:t>
            </a:r>
            <a:r>
              <a:rPr lang="de-DE" sz="2000" dirty="0" smtClean="0">
                <a:solidFill>
                  <a:srgbClr val="FFFF00"/>
                </a:solidFill>
              </a:rPr>
              <a:t> </a:t>
            </a:r>
            <a:r>
              <a:rPr lang="de-DE" sz="2000" dirty="0" smtClean="0"/>
              <a:t>sie wurden alle vom heiligen Geist erfüllt</a:t>
            </a:r>
            <a:endParaRPr lang="ru-RU" sz="2000" dirty="0" smtClean="0">
              <a:solidFill>
                <a:srgbClr val="FFFF00"/>
              </a:solidFill>
            </a:endParaRPr>
          </a:p>
          <a:p>
            <a:pPr algn="ctr"/>
            <a:r>
              <a:rPr lang="de-DE" sz="2000" dirty="0" smtClean="0">
                <a:solidFill>
                  <a:srgbClr val="FFFF00"/>
                </a:solidFill>
              </a:rPr>
              <a:t>Petrus</a:t>
            </a:r>
            <a:r>
              <a:rPr lang="ru-RU" sz="2000" dirty="0" smtClean="0">
                <a:solidFill>
                  <a:srgbClr val="FFFF00"/>
                </a:solidFill>
              </a:rPr>
              <a:t> </a:t>
            </a:r>
            <a:r>
              <a:rPr lang="de-DE" sz="2000" dirty="0" err="1" smtClean="0">
                <a:solidFill>
                  <a:srgbClr val="FFFF00"/>
                </a:solidFill>
              </a:rPr>
              <a:t>Apg</a:t>
            </a:r>
            <a:r>
              <a:rPr lang="ru-RU" sz="2000" dirty="0" smtClean="0">
                <a:solidFill>
                  <a:srgbClr val="FFFF00"/>
                </a:solidFill>
              </a:rPr>
              <a:t> 4:8</a:t>
            </a:r>
            <a:r>
              <a:rPr lang="de-DE" sz="2000" dirty="0" smtClean="0">
                <a:solidFill>
                  <a:srgbClr val="FFFF00"/>
                </a:solidFill>
              </a:rPr>
              <a:t> </a:t>
            </a:r>
            <a:r>
              <a:rPr lang="de-DE" sz="2000" dirty="0" smtClean="0"/>
              <a:t>Da sprach Petrus, vom heiligen Geist erfüllt</a:t>
            </a:r>
            <a:endParaRPr lang="ru-RU" sz="2000" dirty="0" smtClean="0">
              <a:solidFill>
                <a:srgbClr val="FFFF00"/>
              </a:solidFill>
            </a:endParaRPr>
          </a:p>
          <a:p>
            <a:pPr algn="ctr"/>
            <a:r>
              <a:rPr lang="de-DE" sz="2000" dirty="0" smtClean="0">
                <a:solidFill>
                  <a:srgbClr val="FFFF00"/>
                </a:solidFill>
              </a:rPr>
              <a:t>Die frühe Gemeinde </a:t>
            </a:r>
            <a:r>
              <a:rPr lang="de-DE" sz="2000" dirty="0" err="1" smtClean="0">
                <a:solidFill>
                  <a:srgbClr val="FFFF00"/>
                </a:solidFill>
              </a:rPr>
              <a:t>Apg</a:t>
            </a:r>
            <a:r>
              <a:rPr lang="ru-RU" sz="2000" dirty="0" smtClean="0">
                <a:solidFill>
                  <a:srgbClr val="FFFF00"/>
                </a:solidFill>
              </a:rPr>
              <a:t> 4:31 (29!!)</a:t>
            </a:r>
            <a:r>
              <a:rPr lang="de-DE" sz="2000" dirty="0" smtClean="0">
                <a:solidFill>
                  <a:srgbClr val="FFFF00"/>
                </a:solidFill>
              </a:rPr>
              <a:t> </a:t>
            </a:r>
            <a:r>
              <a:rPr lang="de-DE" sz="2000" dirty="0" smtClean="0"/>
              <a:t>und sie wurden alle mit dem heiligen Geist erfüllt</a:t>
            </a:r>
            <a:endParaRPr lang="ru-RU" sz="2000" dirty="0" smtClean="0">
              <a:solidFill>
                <a:srgbClr val="FFFF00"/>
              </a:solidFill>
            </a:endParaRPr>
          </a:p>
          <a:p>
            <a:pPr algn="ctr"/>
            <a:r>
              <a:rPr lang="de-DE" sz="2000" dirty="0" smtClean="0">
                <a:solidFill>
                  <a:srgbClr val="FFFF00"/>
                </a:solidFill>
              </a:rPr>
              <a:t>Die Diakone</a:t>
            </a:r>
            <a:r>
              <a:rPr lang="ru-RU" sz="2000" dirty="0" smtClean="0">
                <a:solidFill>
                  <a:srgbClr val="FFFF00"/>
                </a:solidFill>
              </a:rPr>
              <a:t> </a:t>
            </a:r>
            <a:r>
              <a:rPr lang="de-DE" sz="2000" dirty="0" err="1" smtClean="0">
                <a:solidFill>
                  <a:srgbClr val="FFFF00"/>
                </a:solidFill>
              </a:rPr>
              <a:t>Apg</a:t>
            </a:r>
            <a:r>
              <a:rPr lang="ru-RU" sz="2000" dirty="0" smtClean="0">
                <a:solidFill>
                  <a:srgbClr val="FFFF00"/>
                </a:solidFill>
              </a:rPr>
              <a:t> 6:3</a:t>
            </a:r>
            <a:r>
              <a:rPr lang="de-DE" sz="2000" dirty="0" smtClean="0">
                <a:solidFill>
                  <a:srgbClr val="FFFF00"/>
                </a:solidFill>
              </a:rPr>
              <a:t> </a:t>
            </a:r>
            <a:r>
              <a:rPr lang="de-DE" sz="2000" dirty="0" smtClean="0"/>
              <a:t>voll heiligen Geistes und Weisheit</a:t>
            </a:r>
            <a:endParaRPr lang="ru-RU" sz="2000" dirty="0" smtClean="0">
              <a:solidFill>
                <a:srgbClr val="FFFF00"/>
              </a:solidFill>
            </a:endParaRPr>
          </a:p>
          <a:p>
            <a:pPr algn="ctr"/>
            <a:r>
              <a:rPr lang="de-DE" sz="2000" dirty="0" smtClean="0">
                <a:solidFill>
                  <a:srgbClr val="FFFF00"/>
                </a:solidFill>
              </a:rPr>
              <a:t>Barnabas</a:t>
            </a:r>
            <a:r>
              <a:rPr lang="ru-RU" sz="2000" dirty="0" smtClean="0">
                <a:solidFill>
                  <a:srgbClr val="FFFF00"/>
                </a:solidFill>
              </a:rPr>
              <a:t> </a:t>
            </a:r>
            <a:r>
              <a:rPr lang="de-DE" sz="2000" dirty="0" err="1" smtClean="0">
                <a:solidFill>
                  <a:srgbClr val="FFFF00"/>
                </a:solidFill>
              </a:rPr>
              <a:t>Apg</a:t>
            </a:r>
            <a:r>
              <a:rPr lang="ru-RU" sz="2000" dirty="0" smtClean="0">
                <a:solidFill>
                  <a:srgbClr val="FFFF00"/>
                </a:solidFill>
              </a:rPr>
              <a:t> 11:22-25</a:t>
            </a:r>
            <a:r>
              <a:rPr lang="de-DE" sz="2000" dirty="0" smtClean="0">
                <a:solidFill>
                  <a:srgbClr val="FFFF00"/>
                </a:solidFill>
              </a:rPr>
              <a:t> </a:t>
            </a:r>
          </a:p>
          <a:p>
            <a:pPr algn="ctr"/>
            <a:r>
              <a:rPr lang="de-DE" sz="2000" dirty="0" smtClean="0"/>
              <a:t>denn er war ein trefflicher Mann und voll heiligen Geistes und Glaubens</a:t>
            </a:r>
            <a:endParaRPr lang="ru-RU" sz="2000" dirty="0" smtClean="0">
              <a:solidFill>
                <a:srgbClr val="FFFF00"/>
              </a:solidFill>
            </a:endParaRPr>
          </a:p>
          <a:p>
            <a:pPr algn="ctr"/>
            <a:r>
              <a:rPr lang="de-DE" sz="2000" dirty="0" smtClean="0">
                <a:solidFill>
                  <a:srgbClr val="FFFF00"/>
                </a:solidFill>
              </a:rPr>
              <a:t>Paulus</a:t>
            </a:r>
            <a:r>
              <a:rPr lang="ru-RU" sz="2000" dirty="0" smtClean="0">
                <a:solidFill>
                  <a:srgbClr val="FFFF00"/>
                </a:solidFill>
              </a:rPr>
              <a:t> </a:t>
            </a:r>
            <a:r>
              <a:rPr lang="de-DE" sz="2000" dirty="0" err="1" smtClean="0">
                <a:solidFill>
                  <a:srgbClr val="FFFF00"/>
                </a:solidFill>
              </a:rPr>
              <a:t>Apg</a:t>
            </a:r>
            <a:r>
              <a:rPr lang="ru-RU" sz="2000" dirty="0" smtClean="0">
                <a:solidFill>
                  <a:srgbClr val="FFFF00"/>
                </a:solidFill>
              </a:rPr>
              <a:t> 9:17 (6!!)</a:t>
            </a:r>
            <a:r>
              <a:rPr lang="de-DE" sz="2000" dirty="0" smtClean="0">
                <a:solidFill>
                  <a:srgbClr val="FFFF00"/>
                </a:solidFill>
              </a:rPr>
              <a:t> </a:t>
            </a:r>
            <a:r>
              <a:rPr lang="de-DE" sz="2000" dirty="0" smtClean="0"/>
              <a:t>damit du …mit dem heiligen Geiste erfüllt werdest</a:t>
            </a:r>
            <a:endParaRPr lang="ru-RU" sz="2000" dirty="0">
              <a:solidFill>
                <a:srgbClr val="FFFF00"/>
              </a:solidFill>
            </a:endParaRPr>
          </a:p>
        </p:txBody>
      </p:sp>
      <p:sp>
        <p:nvSpPr>
          <p:cNvPr id="7" name="TextBox 6"/>
          <p:cNvSpPr txBox="1"/>
          <p:nvPr/>
        </p:nvSpPr>
        <p:spPr>
          <a:xfrm>
            <a:off x="-31150" y="3175808"/>
            <a:ext cx="1215397" cy="1477328"/>
          </a:xfrm>
          <a:prstGeom prst="rect">
            <a:avLst/>
          </a:prstGeom>
          <a:noFill/>
        </p:spPr>
        <p:txBody>
          <a:bodyPr wrap="none" rtlCol="0">
            <a:spAutoFit/>
          </a:bodyPr>
          <a:lstStyle/>
          <a:p>
            <a:r>
              <a:rPr lang="de-DE" b="1" dirty="0" smtClean="0">
                <a:effectLst>
                  <a:outerShdw blurRad="38100" dist="38100" dir="2700000" algn="tl">
                    <a:srgbClr val="000000">
                      <a:alpha val="43137"/>
                    </a:srgbClr>
                  </a:outerShdw>
                </a:effectLst>
              </a:rPr>
              <a:t>Die ideale </a:t>
            </a:r>
          </a:p>
          <a:p>
            <a:r>
              <a:rPr lang="de-DE" b="1" dirty="0" smtClean="0">
                <a:effectLst>
                  <a:outerShdw blurRad="38100" dist="38100" dir="2700000" algn="tl">
                    <a:srgbClr val="000000">
                      <a:alpha val="43137"/>
                    </a:srgbClr>
                  </a:outerShdw>
                </a:effectLst>
              </a:rPr>
              <a:t>Familie,</a:t>
            </a:r>
          </a:p>
          <a:p>
            <a:r>
              <a:rPr lang="de-DE" b="1" dirty="0" smtClean="0">
                <a:effectLst>
                  <a:outerShdw blurRad="38100" dist="38100" dir="2700000" algn="tl">
                    <a:srgbClr val="000000">
                      <a:alpha val="43137"/>
                    </a:srgbClr>
                  </a:outerShdw>
                </a:effectLst>
              </a:rPr>
              <a:t>alle erfüllt </a:t>
            </a:r>
          </a:p>
          <a:p>
            <a:r>
              <a:rPr lang="de-DE" b="1" dirty="0" smtClean="0">
                <a:effectLst>
                  <a:outerShdw blurRad="38100" dist="38100" dir="2700000" algn="tl">
                    <a:srgbClr val="000000">
                      <a:alpha val="43137"/>
                    </a:srgbClr>
                  </a:outerShdw>
                </a:effectLst>
              </a:rPr>
              <a:t>mit dem </a:t>
            </a:r>
          </a:p>
          <a:p>
            <a:r>
              <a:rPr lang="de-DE" b="1" dirty="0" smtClean="0">
                <a:effectLst>
                  <a:outerShdw blurRad="38100" dist="38100" dir="2700000" algn="tl">
                    <a:srgbClr val="000000">
                      <a:alpha val="43137"/>
                    </a:srgbClr>
                  </a:outerShdw>
                </a:effectLst>
              </a:rPr>
              <a:t>Hl. Geist!</a:t>
            </a:r>
            <a:endParaRPr lang="ru-RU" b="1" dirty="0">
              <a:effectLst>
                <a:outerShdw blurRad="38100" dist="38100" dir="2700000" algn="tl">
                  <a:srgbClr val="000000">
                    <a:alpha val="43137"/>
                  </a:srgbClr>
                </a:outerShdw>
              </a:effectLst>
            </a:endParaRPr>
          </a:p>
        </p:txBody>
      </p:sp>
      <p:sp>
        <p:nvSpPr>
          <p:cNvPr id="8" name="Левая фигурная скобка 7"/>
          <p:cNvSpPr/>
          <p:nvPr/>
        </p:nvSpPr>
        <p:spPr>
          <a:xfrm>
            <a:off x="899592" y="3501008"/>
            <a:ext cx="299464"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9" name="Левая фигурная скобка 8"/>
          <p:cNvSpPr/>
          <p:nvPr/>
        </p:nvSpPr>
        <p:spPr>
          <a:xfrm>
            <a:off x="971600" y="3284984"/>
            <a:ext cx="288032" cy="792088"/>
          </a:xfrm>
          <a:prstGeom prst="leftBrace">
            <a:avLst>
              <a:gd name="adj1" fmla="val 8333"/>
              <a:gd name="adj2" fmla="val 480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amond(in)">
                                      <p:cBhvr>
                                        <p:cTn id="20" dur="2000"/>
                                        <p:tgtEl>
                                          <p:spTgt spid="6">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amond(in)">
                                      <p:cBhvr>
                                        <p:cTn id="23" dur="2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amond(in)">
                                      <p:cBhvr>
                                        <p:cTn id="28" dur="2000"/>
                                        <p:tgtEl>
                                          <p:spTgt spid="6">
                                            <p:txEl>
                                              <p:pRg st="5" end="5"/>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amond(in)">
                                      <p:cBhvr>
                                        <p:cTn id="31" dur="20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diamond(in)">
                                      <p:cBhvr>
                                        <p:cTn id="36" dur="2000"/>
                                        <p:tgtEl>
                                          <p:spTgt spid="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diamond(in)">
                                      <p:cBhvr>
                                        <p:cTn id="41" dur="2000"/>
                                        <p:tgtEl>
                                          <p:spTgt spid="6">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diamond(in)">
                                      <p:cBhvr>
                                        <p:cTn id="46" dur="2000"/>
                                        <p:tgtEl>
                                          <p:spTgt spid="6">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amond(in)">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diamond(in)">
                                      <p:cBhvr>
                                        <p:cTn id="56" dur="2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Effect transition="in" filter="diamond(in)">
                                      <p:cBhvr>
                                        <p:cTn id="61" dur="2000"/>
                                        <p:tgtEl>
                                          <p:spTgt spid="6">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nodeType="clickEffect">
                                  <p:stCondLst>
                                    <p:cond delay="0"/>
                                  </p:stCondLst>
                                  <p:childTnLst>
                                    <p:set>
                                      <p:cBhvr>
                                        <p:cTn id="65" dur="1" fill="hold">
                                          <p:stCondLst>
                                            <p:cond delay="0"/>
                                          </p:stCondLst>
                                        </p:cTn>
                                        <p:tgtEl>
                                          <p:spTgt spid="6">
                                            <p:txEl>
                                              <p:pRg st="12" end="12"/>
                                            </p:txEl>
                                          </p:spTgt>
                                        </p:tgtEl>
                                        <p:attrNameLst>
                                          <p:attrName>style.visibility</p:attrName>
                                        </p:attrNameLst>
                                      </p:cBhvr>
                                      <p:to>
                                        <p:strVal val="visible"/>
                                      </p:to>
                                    </p:set>
                                    <p:animEffect transition="in" filter="diamond(in)">
                                      <p:cBhvr>
                                        <p:cTn id="66" dur="2000"/>
                                        <p:tgtEl>
                                          <p:spTgt spid="6">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nodeType="clickEffect">
                                  <p:stCondLst>
                                    <p:cond delay="0"/>
                                  </p:stCondLst>
                                  <p:childTnLst>
                                    <p:set>
                                      <p:cBhvr>
                                        <p:cTn id="70" dur="1" fill="hold">
                                          <p:stCondLst>
                                            <p:cond delay="0"/>
                                          </p:stCondLst>
                                        </p:cTn>
                                        <p:tgtEl>
                                          <p:spTgt spid="6">
                                            <p:txEl>
                                              <p:pRg st="13" end="13"/>
                                            </p:txEl>
                                          </p:spTgt>
                                        </p:tgtEl>
                                        <p:attrNameLst>
                                          <p:attrName>style.visibility</p:attrName>
                                        </p:attrNameLst>
                                      </p:cBhvr>
                                      <p:to>
                                        <p:strVal val="visible"/>
                                      </p:to>
                                    </p:set>
                                    <p:animEffect transition="in" filter="diamond(in)">
                                      <p:cBhvr>
                                        <p:cTn id="71" dur="2000"/>
                                        <p:tgtEl>
                                          <p:spTgt spid="6">
                                            <p:txEl>
                                              <p:pRg st="13" end="1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nodeType="clickEffect">
                                  <p:stCondLst>
                                    <p:cond delay="0"/>
                                  </p:stCondLst>
                                  <p:childTnLst>
                                    <p:set>
                                      <p:cBhvr>
                                        <p:cTn id="75" dur="1" fill="hold">
                                          <p:stCondLst>
                                            <p:cond delay="0"/>
                                          </p:stCondLst>
                                        </p:cTn>
                                        <p:tgtEl>
                                          <p:spTgt spid="6">
                                            <p:txEl>
                                              <p:pRg st="14" end="14"/>
                                            </p:txEl>
                                          </p:spTgt>
                                        </p:tgtEl>
                                        <p:attrNameLst>
                                          <p:attrName>style.visibility</p:attrName>
                                        </p:attrNameLst>
                                      </p:cBhvr>
                                      <p:to>
                                        <p:strVal val="visible"/>
                                      </p:to>
                                    </p:set>
                                    <p:animEffect transition="in" filter="diamond(in)">
                                      <p:cBhvr>
                                        <p:cTn id="76" dur="2000"/>
                                        <p:tgtEl>
                                          <p:spTgt spid="6">
                                            <p:txEl>
                                              <p:pRg st="14" end="1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nodeType="clickEffect">
                                  <p:stCondLst>
                                    <p:cond delay="0"/>
                                  </p:stCondLst>
                                  <p:childTnLst>
                                    <p:set>
                                      <p:cBhvr>
                                        <p:cTn id="80" dur="1" fill="hold">
                                          <p:stCondLst>
                                            <p:cond delay="0"/>
                                          </p:stCondLst>
                                        </p:cTn>
                                        <p:tgtEl>
                                          <p:spTgt spid="6">
                                            <p:txEl>
                                              <p:pRg st="15" end="15"/>
                                            </p:txEl>
                                          </p:spTgt>
                                        </p:tgtEl>
                                        <p:attrNameLst>
                                          <p:attrName>style.visibility</p:attrName>
                                        </p:attrNameLst>
                                      </p:cBhvr>
                                      <p:to>
                                        <p:strVal val="visible"/>
                                      </p:to>
                                    </p:set>
                                    <p:animEffect transition="in" filter="diamond(in)">
                                      <p:cBhvr>
                                        <p:cTn id="81" dur="2000"/>
                                        <p:tgtEl>
                                          <p:spTgt spid="6">
                                            <p:txEl>
                                              <p:pRg st="15" end="15"/>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8" presetClass="entr" presetSubtype="16" fill="hold" nodeType="clickEffect">
                                  <p:stCondLst>
                                    <p:cond delay="0"/>
                                  </p:stCondLst>
                                  <p:childTnLst>
                                    <p:set>
                                      <p:cBhvr>
                                        <p:cTn id="85" dur="1" fill="hold">
                                          <p:stCondLst>
                                            <p:cond delay="0"/>
                                          </p:stCondLst>
                                        </p:cTn>
                                        <p:tgtEl>
                                          <p:spTgt spid="6">
                                            <p:txEl>
                                              <p:pRg st="16" end="16"/>
                                            </p:txEl>
                                          </p:spTgt>
                                        </p:tgtEl>
                                        <p:attrNameLst>
                                          <p:attrName>style.visibility</p:attrName>
                                        </p:attrNameLst>
                                      </p:cBhvr>
                                      <p:to>
                                        <p:strVal val="visible"/>
                                      </p:to>
                                    </p:set>
                                    <p:animEffect transition="in" filter="diamond(in)">
                                      <p:cBhvr>
                                        <p:cTn id="86" dur="2000"/>
                                        <p:tgtEl>
                                          <p:spTgt spid="6">
                                            <p:txEl>
                                              <p:pRg st="16" end="16"/>
                                            </p:txEl>
                                          </p:spTgt>
                                        </p:tgtEl>
                                      </p:cBhvr>
                                    </p:animEffect>
                                  </p:childTnLst>
                                </p:cTn>
                              </p:par>
                              <p:par>
                                <p:cTn id="87" presetID="8" presetClass="entr" presetSubtype="16" fill="hold" nodeType="withEffect">
                                  <p:stCondLst>
                                    <p:cond delay="0"/>
                                  </p:stCondLst>
                                  <p:childTnLst>
                                    <p:set>
                                      <p:cBhvr>
                                        <p:cTn id="88" dur="1" fill="hold">
                                          <p:stCondLst>
                                            <p:cond delay="0"/>
                                          </p:stCondLst>
                                        </p:cTn>
                                        <p:tgtEl>
                                          <p:spTgt spid="6">
                                            <p:txEl>
                                              <p:pRg st="17" end="17"/>
                                            </p:txEl>
                                          </p:spTgt>
                                        </p:tgtEl>
                                        <p:attrNameLst>
                                          <p:attrName>style.visibility</p:attrName>
                                        </p:attrNameLst>
                                      </p:cBhvr>
                                      <p:to>
                                        <p:strVal val="visible"/>
                                      </p:to>
                                    </p:set>
                                    <p:animEffect transition="in" filter="diamond(in)">
                                      <p:cBhvr>
                                        <p:cTn id="89" dur="2000"/>
                                        <p:tgtEl>
                                          <p:spTgt spid="6">
                                            <p:txEl>
                                              <p:pRg st="17" end="1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nodeType="clickEffect">
                                  <p:stCondLst>
                                    <p:cond delay="0"/>
                                  </p:stCondLst>
                                  <p:childTnLst>
                                    <p:set>
                                      <p:cBhvr>
                                        <p:cTn id="93" dur="1" fill="hold">
                                          <p:stCondLst>
                                            <p:cond delay="0"/>
                                          </p:stCondLst>
                                        </p:cTn>
                                        <p:tgtEl>
                                          <p:spTgt spid="6">
                                            <p:txEl>
                                              <p:pRg st="18" end="18"/>
                                            </p:txEl>
                                          </p:spTgt>
                                        </p:tgtEl>
                                        <p:attrNameLst>
                                          <p:attrName>style.visibility</p:attrName>
                                        </p:attrNameLst>
                                      </p:cBhvr>
                                      <p:to>
                                        <p:strVal val="visible"/>
                                      </p:to>
                                    </p:set>
                                    <p:animEffect transition="in" filter="diamond(in)">
                                      <p:cBhvr>
                                        <p:cTn id="94" dur="20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622890" y="764704"/>
            <a:ext cx="8305480" cy="1938992"/>
          </a:xfrm>
          <a:prstGeom prst="rect">
            <a:avLst/>
          </a:prstGeom>
          <a:noFill/>
        </p:spPr>
        <p:txBody>
          <a:bodyPr wrap="none" rtlCol="0">
            <a:spAutoFit/>
          </a:bodyPr>
          <a:lstStyle/>
          <a:p>
            <a:pPr algn="ctr"/>
            <a:r>
              <a:rPr lang="de-DE" sz="3600" dirty="0" smtClean="0"/>
              <a:t>Wie werden Christen mit dem Geist erfüllt?</a:t>
            </a:r>
          </a:p>
          <a:p>
            <a:pPr algn="ctr"/>
            <a:endParaRPr lang="de-DE" sz="2800" dirty="0" smtClean="0"/>
          </a:p>
          <a:p>
            <a:pPr algn="ctr"/>
            <a:r>
              <a:rPr lang="de-DE" sz="2800" dirty="0" smtClean="0">
                <a:solidFill>
                  <a:schemeClr val="bg1"/>
                </a:solidFill>
              </a:rPr>
              <a:t>Das erste Mal </a:t>
            </a:r>
            <a:r>
              <a:rPr lang="de-DE" sz="2800" dirty="0" smtClean="0"/>
              <a:t>grundsätzlich bei der Wiedergeburt</a:t>
            </a:r>
          </a:p>
          <a:p>
            <a:pPr algn="ctr"/>
            <a:r>
              <a:rPr lang="de-DE" sz="2800" dirty="0" smtClean="0">
                <a:solidFill>
                  <a:schemeClr val="bg1"/>
                </a:solidFill>
              </a:rPr>
              <a:t>als unverdiente Gabe </a:t>
            </a:r>
            <a:r>
              <a:rPr lang="de-DE" sz="2800" dirty="0" smtClean="0"/>
              <a:t>Gottes</a:t>
            </a:r>
            <a:endParaRPr lang="ru-RU" sz="2800" dirty="0"/>
          </a:p>
        </p:txBody>
      </p:sp>
      <p:sp>
        <p:nvSpPr>
          <p:cNvPr id="7" name="TextBox 6"/>
          <p:cNvSpPr txBox="1"/>
          <p:nvPr/>
        </p:nvSpPr>
        <p:spPr>
          <a:xfrm>
            <a:off x="526920" y="2564904"/>
            <a:ext cx="8365560" cy="1354217"/>
          </a:xfrm>
          <a:prstGeom prst="rect">
            <a:avLst/>
          </a:prstGeom>
          <a:noFill/>
        </p:spPr>
        <p:txBody>
          <a:bodyPr wrap="none" rtlCol="0">
            <a:spAutoFit/>
          </a:bodyPr>
          <a:lstStyle/>
          <a:p>
            <a:pPr algn="ctr"/>
            <a:r>
              <a:rPr lang="de-DE" sz="2800" i="1" dirty="0" smtClean="0">
                <a:effectLst>
                  <a:outerShdw blurRad="38100" dist="38100" dir="2700000" algn="tl">
                    <a:srgbClr val="000000">
                      <a:alpha val="43137"/>
                    </a:srgbClr>
                  </a:outerShdw>
                </a:effectLst>
              </a:rPr>
              <a:t>Und sie wurden </a:t>
            </a:r>
            <a:r>
              <a:rPr lang="de-DE" sz="5400" i="1" u="sng" dirty="0" smtClean="0">
                <a:effectLst>
                  <a:outerShdw blurRad="38100" dist="38100" dir="2700000" algn="tl">
                    <a:srgbClr val="000000">
                      <a:alpha val="43137"/>
                    </a:srgbClr>
                  </a:outerShdw>
                </a:effectLst>
              </a:rPr>
              <a:t>alle</a:t>
            </a:r>
            <a:r>
              <a:rPr lang="de-DE" sz="2800" i="1" dirty="0" smtClean="0">
                <a:effectLst>
                  <a:outerShdw blurRad="38100" dist="38100" dir="2700000" algn="tl">
                    <a:srgbClr val="000000">
                      <a:alpha val="43137"/>
                    </a:srgbClr>
                  </a:outerShdw>
                </a:effectLst>
              </a:rPr>
              <a:t> mit dem Heiligen Geist erfüllt….. </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2:4</a:t>
            </a:r>
            <a:endParaRPr lang="ru-RU" sz="2800" i="1" dirty="0">
              <a:effectLst>
                <a:outerShdw blurRad="38100" dist="38100" dir="2700000" algn="tl">
                  <a:srgbClr val="000000">
                    <a:alpha val="43137"/>
                  </a:srgbClr>
                </a:outerShdw>
              </a:effectLst>
            </a:endParaRPr>
          </a:p>
        </p:txBody>
      </p:sp>
      <p:sp>
        <p:nvSpPr>
          <p:cNvPr id="8" name="TextBox 7"/>
          <p:cNvSpPr txBox="1"/>
          <p:nvPr/>
        </p:nvSpPr>
        <p:spPr>
          <a:xfrm>
            <a:off x="1153320" y="4005064"/>
            <a:ext cx="6912277" cy="2431435"/>
          </a:xfrm>
          <a:prstGeom prst="rect">
            <a:avLst/>
          </a:prstGeom>
          <a:noFill/>
        </p:spPr>
        <p:txBody>
          <a:bodyPr wrap="none" rtlCol="0">
            <a:spAutoFit/>
          </a:bodyPr>
          <a:lstStyle/>
          <a:p>
            <a:pPr algn="ctr"/>
            <a:r>
              <a:rPr lang="de-DE" sz="3200" dirty="0" smtClean="0">
                <a:solidFill>
                  <a:schemeClr val="bg1"/>
                </a:solidFill>
                <a:effectLst>
                  <a:outerShdw blurRad="38100" dist="38100" dir="2700000" algn="tl">
                    <a:srgbClr val="000000">
                      <a:alpha val="43137"/>
                    </a:srgbClr>
                  </a:outerShdw>
                </a:effectLst>
              </a:rPr>
              <a:t>Danach immer wieder</a:t>
            </a:r>
            <a:r>
              <a:rPr lang="de-DE" sz="3200" dirty="0" smtClean="0">
                <a:effectLst>
                  <a:outerShdw blurRad="38100" dist="38100" dir="2700000" algn="tl">
                    <a:srgbClr val="000000">
                      <a:alpha val="43137"/>
                    </a:srgbClr>
                  </a:outerShdw>
                </a:effectLst>
              </a:rPr>
              <a:t> neue Erfüllungen </a:t>
            </a:r>
          </a:p>
          <a:p>
            <a:pPr algn="ctr"/>
            <a:r>
              <a:rPr lang="de-DE" sz="3200" dirty="0" smtClean="0">
                <a:effectLst>
                  <a:outerShdw blurRad="38100" dist="38100" dir="2700000" algn="tl">
                    <a:srgbClr val="000000">
                      <a:alpha val="43137"/>
                    </a:srgbClr>
                  </a:outerShdw>
                </a:effectLst>
              </a:rPr>
              <a:t>mit dem Geist,</a:t>
            </a:r>
          </a:p>
          <a:p>
            <a:pPr algn="ctr"/>
            <a:r>
              <a:rPr lang="de-DE" sz="3200" dirty="0" smtClean="0">
                <a:effectLst>
                  <a:outerShdw blurRad="38100" dist="38100" dir="2700000" algn="tl">
                    <a:srgbClr val="000000">
                      <a:alpha val="43137"/>
                    </a:srgbClr>
                  </a:outerShdw>
                </a:effectLst>
              </a:rPr>
              <a:t>nun aber </a:t>
            </a:r>
            <a:r>
              <a:rPr lang="de-DE" sz="3200" dirty="0" smtClean="0">
                <a:solidFill>
                  <a:schemeClr val="bg1"/>
                </a:solidFill>
                <a:effectLst>
                  <a:outerShdw blurRad="38100" dist="38100" dir="2700000" algn="tl">
                    <a:srgbClr val="000000">
                      <a:alpha val="43137"/>
                    </a:srgbClr>
                  </a:outerShdw>
                </a:effectLst>
              </a:rPr>
              <a:t>als unsere Verantwortung</a:t>
            </a:r>
            <a:r>
              <a:rPr lang="de-DE" sz="3200" dirty="0" smtClean="0">
                <a:effectLst>
                  <a:outerShdw blurRad="38100" dist="38100" dir="2700000" algn="tl">
                    <a:srgbClr val="000000">
                      <a:alpha val="43137"/>
                    </a:srgbClr>
                  </a:outerShdw>
                </a:effectLst>
              </a:rPr>
              <a:t>!</a:t>
            </a:r>
          </a:p>
          <a:p>
            <a:pPr algn="ctr"/>
            <a:r>
              <a:rPr lang="de-DE" sz="2800" i="1" dirty="0" smtClean="0">
                <a:effectLst>
                  <a:outerShdw blurRad="38100" dist="38100" dir="2700000" algn="tl">
                    <a:srgbClr val="000000">
                      <a:alpha val="43137"/>
                    </a:srgbClr>
                  </a:outerShdw>
                </a:effectLst>
              </a:rPr>
              <a:t>Werdet erfüllt mit dem Geist…</a:t>
            </a:r>
          </a:p>
          <a:p>
            <a:pPr algn="ctr"/>
            <a:r>
              <a:rPr lang="de-DE" sz="2800" i="1" dirty="0" err="1" smtClean="0">
                <a:effectLst>
                  <a:outerShdw blurRad="38100" dist="38100" dir="2700000" algn="tl">
                    <a:srgbClr val="000000">
                      <a:alpha val="43137"/>
                    </a:srgbClr>
                  </a:outerShdw>
                </a:effectLst>
              </a:rPr>
              <a:t>Eph</a:t>
            </a:r>
            <a:r>
              <a:rPr lang="de-DE" sz="2800" i="1" dirty="0" smtClean="0">
                <a:effectLst>
                  <a:outerShdw blurRad="38100" dist="38100" dir="2700000" algn="tl">
                    <a:srgbClr val="000000">
                      <a:alpha val="43137"/>
                    </a:srgbClr>
                  </a:outerShdw>
                </a:effectLst>
              </a:rPr>
              <a:t> 5:18</a:t>
            </a:r>
            <a:r>
              <a:rPr lang="de-DE" sz="2800" dirty="0" smtClean="0">
                <a:effectLst>
                  <a:outerShdw blurRad="38100" dist="38100" dir="2700000" algn="tl">
                    <a:srgbClr val="000000">
                      <a:alpha val="43137"/>
                    </a:srgbClr>
                  </a:outerShdw>
                </a:effectLst>
              </a:rPr>
              <a:t> </a:t>
            </a:r>
            <a:endParaRPr lang="ru-RU"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amond(in)">
                                      <p:cBhvr>
                                        <p:cTn id="15" dur="20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diamond(in)">
                                      <p:cBhvr>
                                        <p:cTn id="25" dur="2000"/>
                                        <p:tgtEl>
                                          <p:spTgt spid="8">
                                            <p:txEl>
                                              <p:pRg st="0" end="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diamond(in)">
                                      <p:cBhvr>
                                        <p:cTn id="28" dur="2000"/>
                                        <p:tgtEl>
                                          <p:spTgt spid="8">
                                            <p:txEl>
                                              <p:pRg st="1" end="1"/>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diamond(in)">
                                      <p:cBhvr>
                                        <p:cTn id="31" dur="20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diamond(in)">
                                      <p:cBhvr>
                                        <p:cTn id="36" dur="2000"/>
                                        <p:tgtEl>
                                          <p:spTgt spid="8">
                                            <p:txEl>
                                              <p:pRg st="3" end="3"/>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diamond(in)">
                                      <p:cBhvr>
                                        <p:cTn id="3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1671239" y="3714752"/>
            <a:ext cx="6123921" cy="1384995"/>
          </a:xfrm>
          <a:prstGeom prst="rect">
            <a:avLst/>
          </a:prstGeom>
          <a:noFill/>
        </p:spPr>
        <p:txBody>
          <a:bodyPr wrap="none" rtlCol="0">
            <a:spAutoFit/>
          </a:bodyPr>
          <a:lstStyle/>
          <a:p>
            <a:pPr algn="ctr"/>
            <a:r>
              <a:rPr lang="de-DE" sz="2800" i="1" dirty="0" smtClean="0">
                <a:effectLst>
                  <a:outerShdw blurRad="38100" dist="38100" dir="2700000" algn="tl">
                    <a:srgbClr val="000000">
                      <a:alpha val="43137"/>
                    </a:srgbClr>
                  </a:outerShdw>
                </a:effectLst>
              </a:rPr>
              <a:t>Sie waren alle </a:t>
            </a:r>
            <a:r>
              <a:rPr lang="de-DE" sz="2800" i="1" dirty="0" smtClean="0">
                <a:solidFill>
                  <a:srgbClr val="FFFF00"/>
                </a:solidFill>
                <a:effectLst>
                  <a:outerShdw blurRad="38100" dist="38100" dir="2700000" algn="tl">
                    <a:srgbClr val="000000">
                      <a:alpha val="43137"/>
                    </a:srgbClr>
                  </a:outerShdw>
                </a:effectLst>
              </a:rPr>
              <a:t>einmütig beieinander</a:t>
            </a:r>
            <a:r>
              <a:rPr lang="de-DE" sz="2800" i="1" dirty="0" smtClean="0">
                <a:effectLst>
                  <a:outerShdw blurRad="38100" dist="38100" dir="2700000" algn="tl">
                    <a:srgbClr val="000000">
                      <a:alpha val="43137"/>
                    </a:srgbClr>
                  </a:outerShdw>
                </a:effectLst>
              </a:rPr>
              <a:t>….. </a:t>
            </a:r>
          </a:p>
          <a:p>
            <a:pPr algn="ctr"/>
            <a:r>
              <a:rPr lang="de-DE" sz="2800" i="1" dirty="0" smtClean="0">
                <a:effectLst>
                  <a:outerShdw blurRad="38100" dist="38100" dir="2700000" algn="tl">
                    <a:srgbClr val="000000">
                      <a:alpha val="43137"/>
                    </a:srgbClr>
                  </a:outerShdw>
                </a:effectLst>
              </a:rPr>
              <a:t>und </a:t>
            </a:r>
            <a:r>
              <a:rPr lang="de-DE" sz="2800" i="1" dirty="0" smtClean="0">
                <a:solidFill>
                  <a:schemeClr val="bg1"/>
                </a:solidFill>
                <a:effectLst>
                  <a:outerShdw blurRad="38100" dist="38100" dir="2700000" algn="tl">
                    <a:srgbClr val="000000">
                      <a:alpha val="43137"/>
                    </a:srgbClr>
                  </a:outerShdw>
                </a:effectLst>
              </a:rPr>
              <a:t>wurden alle voll des Heiligen Geistes</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2:1-4</a:t>
            </a:r>
            <a:endParaRPr lang="ru-RU" sz="2800" i="1" dirty="0">
              <a:effectLst>
                <a:outerShdw blurRad="38100" dist="38100" dir="2700000" algn="tl">
                  <a:srgbClr val="000000">
                    <a:alpha val="43137"/>
                  </a:srgbClr>
                </a:outerShdw>
              </a:effectLst>
            </a:endParaRPr>
          </a:p>
        </p:txBody>
      </p:sp>
      <p:sp>
        <p:nvSpPr>
          <p:cNvPr id="10" name="TextBox 9"/>
          <p:cNvSpPr txBox="1"/>
          <p:nvPr/>
        </p:nvSpPr>
        <p:spPr>
          <a:xfrm>
            <a:off x="1162301" y="571480"/>
            <a:ext cx="691016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 unbewussten Erfüllungen mit dem Hl. Geist</a:t>
            </a:r>
            <a:endParaRPr lang="ru-RU" sz="2800" dirty="0">
              <a:solidFill>
                <a:schemeClr val="bg1"/>
              </a:solidFill>
            </a:endParaRPr>
          </a:p>
        </p:txBody>
      </p:sp>
      <p:sp>
        <p:nvSpPr>
          <p:cNvPr id="6" name="Textfeld 5"/>
          <p:cNvSpPr txBox="1"/>
          <p:nvPr/>
        </p:nvSpPr>
        <p:spPr>
          <a:xfrm>
            <a:off x="1363077" y="1903292"/>
            <a:ext cx="6740243" cy="830997"/>
          </a:xfrm>
          <a:prstGeom prst="rect">
            <a:avLst/>
          </a:prstGeom>
          <a:noFill/>
        </p:spPr>
        <p:txBody>
          <a:bodyPr wrap="none" rtlCol="0">
            <a:spAutoFit/>
          </a:bodyPr>
          <a:lstStyle/>
          <a:p>
            <a:pPr algn="ctr"/>
            <a:r>
              <a:rPr lang="de-AT" sz="2400" b="1" dirty="0" smtClean="0">
                <a:effectLst>
                  <a:outerShdw blurRad="38100" dist="38100" dir="2700000" algn="tl">
                    <a:srgbClr val="000000">
                      <a:alpha val="43137"/>
                    </a:srgbClr>
                  </a:outerShdw>
                </a:effectLst>
              </a:rPr>
              <a:t>Der Geist ist Gott, eine Person! Was kannst Du tun, </a:t>
            </a:r>
          </a:p>
          <a:p>
            <a:pPr algn="ctr"/>
            <a:r>
              <a:rPr lang="de-AT" sz="2400" b="1" dirty="0" smtClean="0">
                <a:effectLst>
                  <a:outerShdw blurRad="38100" dist="38100" dir="2700000" algn="tl">
                    <a:srgbClr val="000000">
                      <a:alpha val="43137"/>
                    </a:srgbClr>
                  </a:outerShdw>
                </a:effectLst>
              </a:rPr>
              <a:t>damit diese Person sich bei Dir wie zuhause fühlt?</a:t>
            </a:r>
            <a:endParaRPr lang="de-AT"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0-#ppt_w/2"/>
                                          </p:val>
                                        </p:tav>
                                        <p:tav tm="100000">
                                          <p:val>
                                            <p:strVal val="#ppt_x"/>
                                          </p:val>
                                        </p:tav>
                                      </p:tavLst>
                                    </p:anim>
                                    <p:anim calcmode="lin" valueType="num">
                                      <p:cBhvr additive="base">
                                        <p:cTn id="13"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a:off x="0" y="2643182"/>
            <a:ext cx="9088064" cy="3970318"/>
          </a:xfrm>
          <a:prstGeom prst="rect">
            <a:avLst/>
          </a:prstGeom>
          <a:noFill/>
        </p:spPr>
        <p:txBody>
          <a:bodyPr wrap="none" rtlCol="0">
            <a:spAutoFit/>
          </a:bodyPr>
          <a:lstStyle/>
          <a:p>
            <a:pPr algn="ctr"/>
            <a:r>
              <a:rPr lang="de-DE" sz="2800" i="1" dirty="0" smtClean="0">
                <a:effectLst>
                  <a:outerShdw blurRad="38100" dist="38100" dir="2700000" algn="tl">
                    <a:srgbClr val="000000">
                      <a:alpha val="43137"/>
                    </a:srgbClr>
                  </a:outerShdw>
                </a:effectLst>
              </a:rPr>
              <a:t>Da erhoben sie </a:t>
            </a:r>
            <a:r>
              <a:rPr lang="de-DE" sz="2800" i="1" dirty="0" smtClean="0">
                <a:solidFill>
                  <a:srgbClr val="FFFF00"/>
                </a:solidFill>
                <a:effectLst>
                  <a:outerShdw blurRad="38100" dist="38100" dir="2700000" algn="tl">
                    <a:srgbClr val="000000">
                      <a:alpha val="43137"/>
                    </a:srgbClr>
                  </a:outerShdw>
                </a:effectLst>
              </a:rPr>
              <a:t>einmütig</a:t>
            </a:r>
            <a:r>
              <a:rPr lang="de-DE" sz="2800" i="1" dirty="0" smtClean="0">
                <a:effectLst>
                  <a:outerShdw blurRad="38100" dist="38100" dir="2700000" algn="tl">
                    <a:srgbClr val="000000">
                      <a:alpha val="43137"/>
                    </a:srgbClr>
                  </a:outerShdw>
                </a:effectLst>
              </a:rPr>
              <a:t> ihre Stimme zu Gott und sprachen....</a:t>
            </a:r>
          </a:p>
          <a:p>
            <a:pPr algn="ctr"/>
            <a:r>
              <a:rPr lang="de-DE" sz="2800" i="1" dirty="0" smtClean="0">
                <a:effectLst>
                  <a:outerShdw blurRad="38100" dist="38100" dir="2700000" algn="tl">
                    <a:srgbClr val="000000">
                      <a:alpha val="43137"/>
                    </a:srgbClr>
                  </a:outerShdw>
                </a:effectLst>
              </a:rPr>
              <a:t>Warum empören sich die Heiden?....</a:t>
            </a:r>
          </a:p>
          <a:p>
            <a:pPr algn="ctr"/>
            <a:r>
              <a:rPr lang="de-DE" sz="2800" i="1" dirty="0" smtClean="0">
                <a:effectLst>
                  <a:outerShdw blurRad="38100" dist="38100" dir="2700000" algn="tl">
                    <a:srgbClr val="000000">
                      <a:alpha val="43137"/>
                    </a:srgbClr>
                  </a:outerShdw>
                </a:effectLst>
              </a:rPr>
              <a:t>und nun Herr, sieh an </a:t>
            </a:r>
            <a:r>
              <a:rPr lang="de-DE" sz="2800" i="1" dirty="0" smtClean="0">
                <a:solidFill>
                  <a:srgbClr val="FFFF00"/>
                </a:solidFill>
                <a:effectLst>
                  <a:outerShdw blurRad="38100" dist="38100" dir="2700000" algn="tl">
                    <a:srgbClr val="000000">
                      <a:alpha val="43137"/>
                    </a:srgbClr>
                  </a:outerShdw>
                </a:effectLst>
              </a:rPr>
              <a:t>ihr Drohen</a:t>
            </a:r>
          </a:p>
          <a:p>
            <a:pPr algn="ctr"/>
            <a:r>
              <a:rPr lang="de-DE" sz="2800" i="1" dirty="0" smtClean="0">
                <a:effectLst>
                  <a:outerShdw blurRad="38100" dist="38100" dir="2700000" algn="tl">
                    <a:srgbClr val="000000">
                      <a:alpha val="43137"/>
                    </a:srgbClr>
                  </a:outerShdw>
                </a:effectLst>
              </a:rPr>
              <a:t>und gib deinen Knechten,</a:t>
            </a:r>
          </a:p>
          <a:p>
            <a:pPr algn="ctr"/>
            <a:r>
              <a:rPr lang="de-DE" sz="2800" i="1" dirty="0" smtClean="0">
                <a:solidFill>
                  <a:srgbClr val="FFFF00"/>
                </a:solidFill>
                <a:effectLst>
                  <a:outerShdw blurRad="38100" dist="38100" dir="2700000" algn="tl">
                    <a:srgbClr val="000000">
                      <a:alpha val="43137"/>
                    </a:srgbClr>
                  </a:outerShdw>
                </a:effectLst>
              </a:rPr>
              <a:t>(trotzdem) mit aller Freudigkeit zu reden das Wort</a:t>
            </a:r>
            <a:r>
              <a:rPr lang="de-DE" sz="2800" i="1" dirty="0" smtClean="0">
                <a:effectLst>
                  <a:outerShdw blurRad="38100" dist="38100" dir="2700000" algn="tl">
                    <a:srgbClr val="000000">
                      <a:alpha val="43137"/>
                    </a:srgbClr>
                  </a:outerShdw>
                </a:effectLst>
              </a:rPr>
              <a:t>…</a:t>
            </a:r>
          </a:p>
          <a:p>
            <a:pPr algn="ctr"/>
            <a:r>
              <a:rPr lang="de-DE" sz="2800" i="1" dirty="0" smtClean="0">
                <a:effectLst>
                  <a:outerShdw blurRad="38100" dist="38100" dir="2700000" algn="tl">
                    <a:srgbClr val="000000">
                      <a:alpha val="43137"/>
                    </a:srgbClr>
                  </a:outerShdw>
                </a:effectLst>
              </a:rPr>
              <a:t>Und als sie gebetet hatten, bewegte sich die Stätte…</a:t>
            </a:r>
          </a:p>
          <a:p>
            <a:pPr algn="ctr"/>
            <a:r>
              <a:rPr lang="de-DE" sz="2800" i="1" dirty="0" smtClean="0">
                <a:effectLst>
                  <a:outerShdw blurRad="38100" dist="38100" dir="2700000" algn="tl">
                    <a:srgbClr val="000000">
                      <a:alpha val="43137"/>
                    </a:srgbClr>
                  </a:outerShdw>
                </a:effectLst>
              </a:rPr>
              <a:t>Und sie </a:t>
            </a:r>
            <a:r>
              <a:rPr lang="de-DE" sz="2800" i="1" dirty="0" smtClean="0">
                <a:solidFill>
                  <a:schemeClr val="bg1"/>
                </a:solidFill>
                <a:effectLst>
                  <a:outerShdw blurRad="38100" dist="38100" dir="2700000" algn="tl">
                    <a:srgbClr val="000000">
                      <a:alpha val="43137"/>
                    </a:srgbClr>
                  </a:outerShdw>
                </a:effectLst>
              </a:rPr>
              <a:t>wurden alle voll des Heiligen Geistes</a:t>
            </a:r>
          </a:p>
          <a:p>
            <a:pPr algn="ctr"/>
            <a:r>
              <a:rPr lang="de-DE" sz="2800" i="1" dirty="0" smtClean="0">
                <a:solidFill>
                  <a:srgbClr val="FFFF00"/>
                </a:solidFill>
                <a:effectLst>
                  <a:outerShdw blurRad="38100" dist="38100" dir="2700000" algn="tl">
                    <a:srgbClr val="000000">
                      <a:alpha val="43137"/>
                    </a:srgbClr>
                  </a:outerShdw>
                </a:effectLst>
              </a:rPr>
              <a:t>und redeten das Wort Gottes mit Freuden</a:t>
            </a:r>
            <a:r>
              <a:rPr lang="de-DE" sz="2800" i="1" dirty="0" smtClean="0">
                <a:effectLst>
                  <a:outerShdw blurRad="38100" dist="38100" dir="2700000" algn="tl">
                    <a:srgbClr val="000000">
                      <a:alpha val="43137"/>
                    </a:srgbClr>
                  </a:outerShdw>
                </a:effectLst>
              </a:rPr>
              <a:t>! </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4:24-31</a:t>
            </a:r>
            <a:endParaRPr lang="ru-RU" sz="2800" i="1" dirty="0">
              <a:effectLst>
                <a:outerShdw blurRad="38100" dist="38100" dir="2700000" algn="tl">
                  <a:srgbClr val="000000">
                    <a:alpha val="43137"/>
                  </a:srgbClr>
                </a:outerShdw>
              </a:effectLst>
            </a:endParaRPr>
          </a:p>
        </p:txBody>
      </p:sp>
      <p:sp>
        <p:nvSpPr>
          <p:cNvPr id="8" name="TextBox 7"/>
          <p:cNvSpPr txBox="1"/>
          <p:nvPr/>
        </p:nvSpPr>
        <p:spPr>
          <a:xfrm>
            <a:off x="1162301" y="571480"/>
            <a:ext cx="691016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 unbewussten Erfüllungen mit dem Hl. Geist</a:t>
            </a:r>
            <a:endParaRPr lang="ru-RU"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pic>
        <p:nvPicPr>
          <p:cNvPr id="4098" name="Picture 2" descr="http://www.ist-ingenieur.de/images/danmarkkassel2006093.jpg"/>
          <p:cNvPicPr>
            <a:picLocks noChangeAspect="1" noChangeArrowheads="1"/>
          </p:cNvPicPr>
          <p:nvPr/>
        </p:nvPicPr>
        <p:blipFill>
          <a:blip r:embed="rId3" cstate="print"/>
          <a:srcRect/>
          <a:stretch>
            <a:fillRect/>
          </a:stretch>
        </p:blipFill>
        <p:spPr bwMode="auto">
          <a:xfrm>
            <a:off x="6047656" y="4221088"/>
            <a:ext cx="3096344" cy="2322258"/>
          </a:xfrm>
          <a:prstGeom prst="rect">
            <a:avLst/>
          </a:prstGeom>
          <a:noFill/>
        </p:spPr>
      </p:pic>
      <p:pic>
        <p:nvPicPr>
          <p:cNvPr id="4100" name="Picture 4" descr="http://www.claudia-chaco.com/Winter/Lehm.jpeg"/>
          <p:cNvPicPr>
            <a:picLocks noChangeAspect="1" noChangeArrowheads="1"/>
          </p:cNvPicPr>
          <p:nvPr/>
        </p:nvPicPr>
        <p:blipFill>
          <a:blip r:embed="rId4" cstate="print"/>
          <a:srcRect/>
          <a:stretch>
            <a:fillRect/>
          </a:stretch>
        </p:blipFill>
        <p:spPr bwMode="auto">
          <a:xfrm>
            <a:off x="4860032" y="1700808"/>
            <a:ext cx="2520280" cy="2498172"/>
          </a:xfrm>
          <a:prstGeom prst="rect">
            <a:avLst/>
          </a:prstGeom>
          <a:noFill/>
        </p:spPr>
      </p:pic>
      <p:pic>
        <p:nvPicPr>
          <p:cNvPr id="4102" name="Picture 6" descr="http://www.hobby-community.de/images/content/toepfern-drehscheibe.jpg"/>
          <p:cNvPicPr>
            <a:picLocks noChangeAspect="1" noChangeArrowheads="1"/>
          </p:cNvPicPr>
          <p:nvPr/>
        </p:nvPicPr>
        <p:blipFill>
          <a:blip r:embed="rId5" cstate="print"/>
          <a:srcRect l="23513" r="4381" b="6250"/>
          <a:stretch>
            <a:fillRect/>
          </a:stretch>
        </p:blipFill>
        <p:spPr bwMode="auto">
          <a:xfrm>
            <a:off x="467544" y="2060848"/>
            <a:ext cx="2944327" cy="2880320"/>
          </a:xfrm>
          <a:prstGeom prst="rect">
            <a:avLst/>
          </a:prstGeom>
          <a:noFill/>
        </p:spPr>
      </p:pic>
      <p:sp>
        <p:nvSpPr>
          <p:cNvPr id="7" name="Прямоугольник 6"/>
          <p:cNvSpPr/>
          <p:nvPr/>
        </p:nvSpPr>
        <p:spPr>
          <a:xfrm>
            <a:off x="323528" y="764704"/>
            <a:ext cx="8820472" cy="1477328"/>
          </a:xfrm>
          <a:prstGeom prst="rect">
            <a:avLst/>
          </a:prstGeom>
        </p:spPr>
        <p:txBody>
          <a:bodyPr wrap="square">
            <a:spAutoFit/>
          </a:bodyPr>
          <a:lstStyle/>
          <a:p>
            <a:r>
              <a:rPr lang="de-DE" sz="2400" dirty="0" smtClean="0"/>
              <a:t>1Mo</a:t>
            </a:r>
            <a:r>
              <a:rPr lang="ru-RU" sz="2400" dirty="0" smtClean="0"/>
              <a:t> 2:7  </a:t>
            </a:r>
            <a:r>
              <a:rPr lang="de-DE" sz="2400" dirty="0" smtClean="0"/>
              <a:t>Da bildete Gott der HERR den Menschen, </a:t>
            </a:r>
            <a:r>
              <a:rPr lang="de-DE" sz="2400" dirty="0" smtClean="0">
                <a:solidFill>
                  <a:srgbClr val="FFFF00"/>
                </a:solidFill>
              </a:rPr>
              <a:t>Staub von der Erde</a:t>
            </a:r>
            <a:r>
              <a:rPr lang="de-DE" sz="2400" dirty="0" smtClean="0"/>
              <a:t>, und blies den Odem des Lebens in seine Nase, und also ward der Mensch eine lebendige Seele. </a:t>
            </a:r>
            <a:endParaRPr lang="de-DE" dirty="0" smtClean="0"/>
          </a:p>
          <a:p>
            <a:endParaRPr lang="en-US" dirty="0"/>
          </a:p>
        </p:txBody>
      </p:sp>
      <p:sp>
        <p:nvSpPr>
          <p:cNvPr id="8" name="TextBox 7"/>
          <p:cNvSpPr txBox="1"/>
          <p:nvPr/>
        </p:nvSpPr>
        <p:spPr>
          <a:xfrm>
            <a:off x="755576" y="5229200"/>
            <a:ext cx="4982774" cy="2123658"/>
          </a:xfrm>
          <a:prstGeom prst="rect">
            <a:avLst/>
          </a:prstGeom>
          <a:noFill/>
        </p:spPr>
        <p:txBody>
          <a:bodyPr wrap="none" rtlCol="0">
            <a:spAutoFit/>
          </a:bodyPr>
          <a:lstStyle/>
          <a:p>
            <a:r>
              <a:rPr lang="de-DE" sz="2800" b="1" dirty="0" smtClean="0"/>
              <a:t>Schau, vor Gott bin ich wie du, </a:t>
            </a:r>
            <a:endParaRPr lang="ru-RU" sz="2800" b="1" dirty="0" smtClean="0"/>
          </a:p>
          <a:p>
            <a:r>
              <a:rPr lang="de-DE" sz="2800" b="1" dirty="0" smtClean="0">
                <a:solidFill>
                  <a:srgbClr val="FFFF00"/>
                </a:solidFill>
              </a:rPr>
              <a:t>vom Ton geknetet bin auch ich</a:t>
            </a:r>
            <a:r>
              <a:rPr lang="de-DE" sz="2800" b="1" dirty="0" smtClean="0"/>
              <a:t>. </a:t>
            </a:r>
          </a:p>
          <a:p>
            <a:pPr algn="r"/>
            <a:r>
              <a:rPr lang="de-DE" sz="2000" dirty="0" smtClean="0"/>
              <a:t>(Hiob 33:6; </a:t>
            </a:r>
            <a:r>
              <a:rPr lang="de-DE" sz="2000" dirty="0" err="1" smtClean="0"/>
              <a:t>Elihu</a:t>
            </a:r>
            <a:r>
              <a:rPr lang="de-DE" sz="2000" dirty="0" smtClean="0"/>
              <a:t> an Hiob)</a:t>
            </a:r>
          </a:p>
          <a:p>
            <a:endParaRPr lang="ru-RU" sz="2800" b="1" dirty="0" smtClean="0"/>
          </a:p>
          <a:p>
            <a:endParaRPr lang="ru-RU" sz="2800" b="1"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amond(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amond(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diamond(in)">
                                      <p:cBhvr>
                                        <p:cTn id="22" dur="2000"/>
                                        <p:tgtEl>
                                          <p:spTgt spid="8">
                                            <p:txEl>
                                              <p:pRg st="0" end="0"/>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diamond(in)">
                                      <p:cBhvr>
                                        <p:cTn id="25" dur="2000"/>
                                        <p:tgtEl>
                                          <p:spTgt spid="8">
                                            <p:txEl>
                                              <p:pRg st="1" end="1"/>
                                            </p:txEl>
                                          </p:spTgt>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diamond(in)">
                                      <p:cBhvr>
                                        <p:cTn id="28" dur="20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animEffect transition="in" filter="diamond(in)">
                                      <p:cBhvr>
                                        <p:cTn id="33"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1214414" y="2456795"/>
            <a:ext cx="7170489" cy="4401205"/>
          </a:xfrm>
          <a:prstGeom prst="rect">
            <a:avLst/>
          </a:prstGeom>
          <a:noFill/>
        </p:spPr>
        <p:txBody>
          <a:bodyPr wrap="none" rtlCol="0">
            <a:spAutoFit/>
          </a:bodyPr>
          <a:lstStyle/>
          <a:p>
            <a:pPr algn="ctr"/>
            <a:r>
              <a:rPr lang="de-DE" sz="2800" i="1" dirty="0" err="1" smtClean="0">
                <a:effectLst>
                  <a:outerShdw blurRad="38100" dist="38100" dir="2700000" algn="tl">
                    <a:srgbClr val="000000">
                      <a:alpha val="43137"/>
                    </a:srgbClr>
                  </a:outerShdw>
                </a:effectLst>
              </a:rPr>
              <a:t>Saulus</a:t>
            </a:r>
            <a:r>
              <a:rPr lang="de-DE" sz="2800" i="1" dirty="0" smtClean="0">
                <a:effectLst>
                  <a:outerShdw blurRad="38100" dist="38100" dir="2700000" algn="tl">
                    <a:srgbClr val="000000">
                      <a:alpha val="43137"/>
                    </a:srgbClr>
                  </a:outerShdw>
                </a:effectLst>
              </a:rPr>
              <a:t> aber sprach:</a:t>
            </a:r>
          </a:p>
          <a:p>
            <a:pPr algn="ctr"/>
            <a:r>
              <a:rPr lang="de-DE" sz="2800" i="1" dirty="0" smtClean="0">
                <a:effectLst>
                  <a:outerShdw blurRad="38100" dist="38100" dir="2700000" algn="tl">
                    <a:srgbClr val="000000">
                      <a:alpha val="43137"/>
                    </a:srgbClr>
                  </a:outerShdw>
                </a:effectLst>
              </a:rPr>
              <a:t>Herr, </a:t>
            </a:r>
            <a:r>
              <a:rPr lang="de-DE" sz="2800" i="1" dirty="0" smtClean="0">
                <a:solidFill>
                  <a:srgbClr val="FFFF00"/>
                </a:solidFill>
                <a:effectLst>
                  <a:outerShdw blurRad="38100" dist="38100" dir="2700000" algn="tl">
                    <a:srgbClr val="000000">
                      <a:alpha val="43137"/>
                    </a:srgbClr>
                  </a:outerShdw>
                </a:effectLst>
              </a:rPr>
              <a:t>wer bist du?</a:t>
            </a:r>
          </a:p>
          <a:p>
            <a:pPr algn="ctr"/>
            <a:r>
              <a:rPr lang="de-DE" sz="2800" i="1" dirty="0" smtClean="0">
                <a:effectLst>
                  <a:outerShdw blurRad="38100" dist="38100" dir="2700000" algn="tl">
                    <a:srgbClr val="000000">
                      <a:alpha val="43137"/>
                    </a:srgbClr>
                  </a:outerShdw>
                </a:effectLst>
              </a:rPr>
              <a:t>Und er sprach mit Zittern und Zagen:</a:t>
            </a:r>
          </a:p>
          <a:p>
            <a:pPr algn="ctr"/>
            <a:r>
              <a:rPr lang="de-DE" sz="2800" i="1" dirty="0" smtClean="0">
                <a:effectLst>
                  <a:outerShdw blurRad="38100" dist="38100" dir="2700000" algn="tl">
                    <a:srgbClr val="000000">
                      <a:alpha val="43137"/>
                    </a:srgbClr>
                  </a:outerShdw>
                </a:effectLst>
              </a:rPr>
              <a:t>Herr, </a:t>
            </a:r>
            <a:r>
              <a:rPr lang="de-DE" sz="2800" i="1" dirty="0" smtClean="0">
                <a:solidFill>
                  <a:srgbClr val="FFFF00"/>
                </a:solidFill>
                <a:effectLst>
                  <a:outerShdw blurRad="38100" dist="38100" dir="2700000" algn="tl">
                    <a:srgbClr val="000000">
                      <a:alpha val="43137"/>
                    </a:srgbClr>
                  </a:outerShdw>
                </a:effectLst>
              </a:rPr>
              <a:t>was willst du, dass ich tun soll?</a:t>
            </a:r>
          </a:p>
          <a:p>
            <a:pPr algn="ctr"/>
            <a:r>
              <a:rPr lang="de-DE" sz="2800" i="1" dirty="0" smtClean="0">
                <a:effectLst>
                  <a:outerShdw blurRad="38100" dist="38100" dir="2700000" algn="tl">
                    <a:srgbClr val="000000">
                      <a:alpha val="43137"/>
                    </a:srgbClr>
                  </a:outerShdw>
                </a:effectLst>
              </a:rPr>
              <a:t>…dieser ist mir ein auserwähltes </a:t>
            </a:r>
            <a:r>
              <a:rPr lang="de-DE" sz="2800" i="1" dirty="0" smtClean="0">
                <a:solidFill>
                  <a:srgbClr val="FFFF00"/>
                </a:solidFill>
                <a:effectLst>
                  <a:outerShdw blurRad="38100" dist="38100" dir="2700000" algn="tl">
                    <a:srgbClr val="000000">
                      <a:alpha val="43137"/>
                    </a:srgbClr>
                  </a:outerShdw>
                </a:effectLst>
              </a:rPr>
              <a:t>Werkzeug</a:t>
            </a:r>
            <a:r>
              <a:rPr lang="de-DE" sz="2800" i="1" dirty="0" smtClean="0">
                <a:effectLst>
                  <a:outerShdw blurRad="38100" dist="38100" dir="2700000" algn="tl">
                    <a:srgbClr val="000000">
                      <a:alpha val="43137"/>
                    </a:srgbClr>
                  </a:outerShdw>
                </a:effectLst>
              </a:rPr>
              <a:t>,</a:t>
            </a:r>
          </a:p>
          <a:p>
            <a:pPr algn="ctr"/>
            <a:r>
              <a:rPr lang="de-DE" sz="2800" i="1" dirty="0" smtClean="0">
                <a:effectLst>
                  <a:outerShdw blurRad="38100" dist="38100" dir="2700000" algn="tl">
                    <a:srgbClr val="000000">
                      <a:alpha val="43137"/>
                    </a:srgbClr>
                  </a:outerShdw>
                </a:effectLst>
              </a:rPr>
              <a:t>dass er meinen Namen trage…</a:t>
            </a:r>
          </a:p>
          <a:p>
            <a:pPr algn="ctr"/>
            <a:r>
              <a:rPr lang="de-DE" sz="2800" i="1" dirty="0" smtClean="0">
                <a:effectLst>
                  <a:outerShdw blurRad="38100" dist="38100" dir="2700000" algn="tl">
                    <a:srgbClr val="000000">
                      <a:alpha val="43137"/>
                    </a:srgbClr>
                  </a:outerShdw>
                </a:effectLst>
              </a:rPr>
              <a:t>Lieber Bruder Saul, </a:t>
            </a:r>
          </a:p>
          <a:p>
            <a:pPr algn="ctr"/>
            <a:r>
              <a:rPr lang="de-DE" sz="2800" i="1" dirty="0" smtClean="0">
                <a:effectLst>
                  <a:outerShdw blurRad="38100" dist="38100" dir="2700000" algn="tl">
                    <a:srgbClr val="000000">
                      <a:alpha val="43137"/>
                    </a:srgbClr>
                  </a:outerShdw>
                </a:effectLst>
              </a:rPr>
              <a:t>der Herr hat mich gesandt…</a:t>
            </a:r>
          </a:p>
          <a:p>
            <a:pPr algn="ctr"/>
            <a:r>
              <a:rPr lang="de-DE" sz="2800" i="1" dirty="0" smtClean="0">
                <a:solidFill>
                  <a:schemeClr val="bg1"/>
                </a:solidFill>
                <a:effectLst>
                  <a:outerShdw blurRad="38100" dist="38100" dir="2700000" algn="tl">
                    <a:srgbClr val="000000">
                      <a:alpha val="43137"/>
                    </a:srgbClr>
                  </a:outerShdw>
                </a:effectLst>
              </a:rPr>
              <a:t>dass du…mit dem Heiligen Geist erfüllt werdest</a:t>
            </a:r>
            <a:r>
              <a:rPr lang="de-DE" sz="2800" i="1" dirty="0" smtClean="0">
                <a:effectLst>
                  <a:outerShdw blurRad="38100" dist="38100" dir="2700000" algn="tl">
                    <a:srgbClr val="000000">
                      <a:alpha val="43137"/>
                    </a:srgbClr>
                  </a:outerShdw>
                </a:effectLst>
              </a:rPr>
              <a:t>!</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a:t>
            </a:r>
            <a:r>
              <a:rPr lang="ru-RU" sz="2800" i="1" smtClean="0">
                <a:effectLst>
                  <a:outerShdw blurRad="38100" dist="38100" dir="2700000" algn="tl">
                    <a:srgbClr val="000000">
                      <a:alpha val="43137"/>
                    </a:srgbClr>
                  </a:outerShdw>
                </a:effectLst>
              </a:rPr>
              <a:t>9</a:t>
            </a:r>
            <a:r>
              <a:rPr lang="de-DE" sz="2800" i="1" smtClean="0">
                <a:effectLst>
                  <a:outerShdw blurRad="38100" dist="38100" dir="2700000" algn="tl">
                    <a:srgbClr val="000000">
                      <a:alpha val="43137"/>
                    </a:srgbClr>
                  </a:outerShdw>
                </a:effectLst>
              </a:rPr>
              <a:t>:3ff</a:t>
            </a:r>
            <a:r>
              <a:rPr lang="de-DE" sz="2800" i="1" dirty="0" smtClean="0">
                <a:effectLst>
                  <a:outerShdw blurRad="38100" dist="38100" dir="2700000" algn="tl">
                    <a:srgbClr val="000000">
                      <a:alpha val="43137"/>
                    </a:srgbClr>
                  </a:outerShdw>
                </a:effectLst>
              </a:rPr>
              <a:t>.</a:t>
            </a:r>
            <a:endParaRPr lang="ru-RU" sz="2800" i="1" dirty="0">
              <a:effectLst>
                <a:outerShdw blurRad="38100" dist="38100" dir="2700000" algn="tl">
                  <a:srgbClr val="000000">
                    <a:alpha val="43137"/>
                  </a:srgbClr>
                </a:outerShdw>
              </a:effectLst>
            </a:endParaRPr>
          </a:p>
        </p:txBody>
      </p:sp>
      <p:sp>
        <p:nvSpPr>
          <p:cNvPr id="8" name="TextBox 7"/>
          <p:cNvSpPr txBox="1"/>
          <p:nvPr/>
        </p:nvSpPr>
        <p:spPr>
          <a:xfrm>
            <a:off x="1162301" y="571480"/>
            <a:ext cx="691016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 unbewussten Erfüllungen mit dem Hl. Geist</a:t>
            </a:r>
            <a:endParaRPr lang="ru-RU"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500034" y="2571744"/>
            <a:ext cx="8069581" cy="1815882"/>
          </a:xfrm>
          <a:prstGeom prst="rect">
            <a:avLst/>
          </a:prstGeom>
          <a:noFill/>
        </p:spPr>
        <p:txBody>
          <a:bodyPr wrap="none" rtlCol="0">
            <a:spAutoFit/>
          </a:bodyPr>
          <a:lstStyle/>
          <a:p>
            <a:pPr algn="ctr"/>
            <a:r>
              <a:rPr lang="de-DE" sz="2800" i="1" dirty="0" smtClean="0">
                <a:effectLst>
                  <a:outerShdw blurRad="38100" dist="38100" dir="2700000" algn="tl">
                    <a:srgbClr val="000000">
                      <a:alpha val="43137"/>
                    </a:srgbClr>
                  </a:outerShdw>
                </a:effectLst>
              </a:rPr>
              <a:t>So hatte nun die Gemeinde Frieden…</a:t>
            </a:r>
          </a:p>
          <a:p>
            <a:pPr algn="ctr"/>
            <a:r>
              <a:rPr lang="de-DE" sz="2800" i="1" dirty="0" smtClean="0">
                <a:effectLst>
                  <a:outerShdw blurRad="38100" dist="38100" dir="2700000" algn="tl">
                    <a:srgbClr val="000000">
                      <a:alpha val="43137"/>
                    </a:srgbClr>
                  </a:outerShdw>
                </a:effectLst>
              </a:rPr>
              <a:t>und </a:t>
            </a:r>
            <a:r>
              <a:rPr lang="de-DE" sz="2800" i="1" dirty="0" smtClean="0">
                <a:solidFill>
                  <a:srgbClr val="FFFF00"/>
                </a:solidFill>
                <a:effectLst>
                  <a:outerShdw blurRad="38100" dist="38100" dir="2700000" algn="tl">
                    <a:srgbClr val="000000">
                      <a:alpha val="43137"/>
                    </a:srgbClr>
                  </a:outerShdw>
                </a:effectLst>
              </a:rPr>
              <a:t>wandelte in der Furcht des Herrn</a:t>
            </a:r>
          </a:p>
          <a:p>
            <a:pPr algn="ctr"/>
            <a:r>
              <a:rPr lang="de-DE" sz="2800" i="1" dirty="0" smtClean="0">
                <a:effectLst>
                  <a:outerShdw blurRad="38100" dist="38100" dir="2700000" algn="tl">
                    <a:srgbClr val="000000">
                      <a:alpha val="43137"/>
                    </a:srgbClr>
                  </a:outerShdw>
                </a:effectLst>
              </a:rPr>
              <a:t>und </a:t>
            </a:r>
            <a:r>
              <a:rPr lang="de-DE" sz="2800" i="1" dirty="0" smtClean="0">
                <a:solidFill>
                  <a:schemeClr val="bg1"/>
                </a:solidFill>
                <a:effectLst>
                  <a:outerShdw blurRad="38100" dist="38100" dir="2700000" algn="tl">
                    <a:srgbClr val="000000">
                      <a:alpha val="43137"/>
                    </a:srgbClr>
                  </a:outerShdw>
                </a:effectLst>
              </a:rPr>
              <a:t>wurde erfüllt mit dem Trost des Heiligen Geistes</a:t>
            </a:r>
            <a:r>
              <a:rPr lang="de-DE" sz="2800" i="1" dirty="0" smtClean="0">
                <a:effectLst>
                  <a:outerShdw blurRad="38100" dist="38100" dir="2700000" algn="tl">
                    <a:srgbClr val="000000">
                      <a:alpha val="43137"/>
                    </a:srgbClr>
                  </a:outerShdw>
                </a:effectLst>
              </a:rPr>
              <a:t>…</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9:31</a:t>
            </a:r>
            <a:endParaRPr lang="ru-RU" sz="2800" i="1" dirty="0">
              <a:effectLst>
                <a:outerShdw blurRad="38100" dist="38100" dir="2700000" algn="tl">
                  <a:srgbClr val="000000">
                    <a:alpha val="43137"/>
                  </a:srgbClr>
                </a:outerShdw>
              </a:effectLst>
            </a:endParaRPr>
          </a:p>
        </p:txBody>
      </p:sp>
      <p:sp>
        <p:nvSpPr>
          <p:cNvPr id="8" name="TextBox 7"/>
          <p:cNvSpPr txBox="1"/>
          <p:nvPr/>
        </p:nvSpPr>
        <p:spPr>
          <a:xfrm>
            <a:off x="1162301" y="571480"/>
            <a:ext cx="691016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 unbewussten Erfüllungen mit dem Hl. Geist</a:t>
            </a:r>
            <a:endParaRPr lang="ru-RU"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1785918" y="2571744"/>
            <a:ext cx="5976443" cy="1815882"/>
          </a:xfrm>
          <a:prstGeom prst="rect">
            <a:avLst/>
          </a:prstGeom>
          <a:noFill/>
        </p:spPr>
        <p:txBody>
          <a:bodyPr wrap="none" rtlCol="0">
            <a:spAutoFit/>
          </a:bodyPr>
          <a:lstStyle/>
          <a:p>
            <a:pPr algn="ctr"/>
            <a:r>
              <a:rPr lang="de-DE" sz="2800" i="1" dirty="0" smtClean="0">
                <a:effectLst>
                  <a:outerShdw blurRad="38100" dist="38100" dir="2700000" algn="tl">
                    <a:srgbClr val="000000">
                      <a:alpha val="43137"/>
                    </a:srgbClr>
                  </a:outerShdw>
                </a:effectLst>
              </a:rPr>
              <a:t>Seht unter euch nach sieben Männern,</a:t>
            </a:r>
          </a:p>
          <a:p>
            <a:pPr algn="ctr"/>
            <a:r>
              <a:rPr lang="de-DE" sz="2800" i="1" dirty="0" smtClean="0">
                <a:effectLst>
                  <a:outerShdw blurRad="38100" dist="38100" dir="2700000" algn="tl">
                    <a:srgbClr val="000000">
                      <a:alpha val="43137"/>
                    </a:srgbClr>
                  </a:outerShdw>
                </a:effectLst>
              </a:rPr>
              <a:t>die einen </a:t>
            </a:r>
            <a:r>
              <a:rPr lang="de-DE" sz="2800" i="1" dirty="0" smtClean="0">
                <a:solidFill>
                  <a:srgbClr val="FFFF00"/>
                </a:solidFill>
                <a:effectLst>
                  <a:outerShdw blurRad="38100" dist="38100" dir="2700000" algn="tl">
                    <a:srgbClr val="000000">
                      <a:alpha val="43137"/>
                    </a:srgbClr>
                  </a:outerShdw>
                </a:effectLst>
              </a:rPr>
              <a:t>guten Ruf </a:t>
            </a:r>
            <a:r>
              <a:rPr lang="de-DE" sz="2800" i="1" dirty="0" smtClean="0">
                <a:effectLst>
                  <a:outerShdw blurRad="38100" dist="38100" dir="2700000" algn="tl">
                    <a:srgbClr val="000000">
                      <a:alpha val="43137"/>
                    </a:srgbClr>
                  </a:outerShdw>
                </a:effectLst>
              </a:rPr>
              <a:t>haben</a:t>
            </a:r>
          </a:p>
          <a:p>
            <a:pPr algn="ctr"/>
            <a:r>
              <a:rPr lang="de-DE" sz="2800" i="1" dirty="0" smtClean="0">
                <a:effectLst>
                  <a:outerShdw blurRad="38100" dist="38100" dir="2700000" algn="tl">
                    <a:srgbClr val="000000">
                      <a:alpha val="43137"/>
                    </a:srgbClr>
                  </a:outerShdw>
                </a:effectLst>
              </a:rPr>
              <a:t>und </a:t>
            </a:r>
            <a:r>
              <a:rPr lang="de-DE" sz="2800" i="1" dirty="0" smtClean="0">
                <a:solidFill>
                  <a:schemeClr val="bg1"/>
                </a:solidFill>
                <a:effectLst>
                  <a:outerShdw blurRad="38100" dist="38100" dir="2700000" algn="tl">
                    <a:srgbClr val="000000">
                      <a:alpha val="43137"/>
                    </a:srgbClr>
                  </a:outerShdw>
                </a:effectLst>
              </a:rPr>
              <a:t>voll Heiligen Geistes</a:t>
            </a:r>
            <a:r>
              <a:rPr lang="de-DE" sz="2800" i="1" dirty="0" smtClean="0">
                <a:effectLst>
                  <a:outerShdw blurRad="38100" dist="38100" dir="2700000" algn="tl">
                    <a:srgbClr val="000000">
                      <a:alpha val="43137"/>
                    </a:srgbClr>
                  </a:outerShdw>
                </a:effectLst>
              </a:rPr>
              <a:t> sind….. </a:t>
            </a:r>
          </a:p>
          <a:p>
            <a:pPr algn="ctr"/>
            <a:r>
              <a:rPr lang="de-DE" sz="2800" i="1" dirty="0" err="1" smtClean="0">
                <a:effectLst>
                  <a:outerShdw blurRad="38100" dist="38100" dir="2700000" algn="tl">
                    <a:srgbClr val="000000">
                      <a:alpha val="43137"/>
                    </a:srgbClr>
                  </a:outerShdw>
                </a:effectLst>
              </a:rPr>
              <a:t>Apg</a:t>
            </a:r>
            <a:r>
              <a:rPr lang="de-DE" sz="2800" i="1" dirty="0" smtClean="0">
                <a:effectLst>
                  <a:outerShdw blurRad="38100" dist="38100" dir="2700000" algn="tl">
                    <a:srgbClr val="000000">
                      <a:alpha val="43137"/>
                    </a:srgbClr>
                  </a:outerShdw>
                </a:effectLst>
              </a:rPr>
              <a:t> 6:3</a:t>
            </a:r>
            <a:endParaRPr lang="ru-RU" sz="2800" i="1" dirty="0">
              <a:effectLst>
                <a:outerShdw blurRad="38100" dist="38100" dir="2700000" algn="tl">
                  <a:srgbClr val="000000">
                    <a:alpha val="43137"/>
                  </a:srgbClr>
                </a:outerShdw>
              </a:effectLst>
            </a:endParaRPr>
          </a:p>
        </p:txBody>
      </p:sp>
      <p:sp>
        <p:nvSpPr>
          <p:cNvPr id="8" name="TextBox 7"/>
          <p:cNvSpPr txBox="1"/>
          <p:nvPr/>
        </p:nvSpPr>
        <p:spPr>
          <a:xfrm>
            <a:off x="1162301" y="571480"/>
            <a:ext cx="691016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 unbewussten Erfüllungen mit dem Hl. Geist</a:t>
            </a:r>
            <a:endParaRPr lang="ru-RU"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554781" y="2571744"/>
            <a:ext cx="8361840" cy="2308324"/>
          </a:xfrm>
          <a:prstGeom prst="rect">
            <a:avLst/>
          </a:prstGeom>
          <a:noFill/>
        </p:spPr>
        <p:txBody>
          <a:bodyPr wrap="none" rtlCol="0">
            <a:spAutoFit/>
          </a:bodyPr>
          <a:lstStyle/>
          <a:p>
            <a:pPr algn="ctr"/>
            <a:r>
              <a:rPr lang="de-DE" sz="4000" i="1" dirty="0" smtClean="0">
                <a:solidFill>
                  <a:srgbClr val="FFFF00"/>
                </a:solidFill>
                <a:effectLst>
                  <a:outerShdw blurRad="38100" dist="38100" dir="2700000" algn="tl">
                    <a:srgbClr val="000000">
                      <a:alpha val="43137"/>
                    </a:srgbClr>
                  </a:outerShdw>
                </a:effectLst>
              </a:rPr>
              <a:t>Betrinkt euch nicht </a:t>
            </a:r>
            <a:r>
              <a:rPr lang="de-DE" sz="4000" i="1" dirty="0" smtClean="0">
                <a:effectLst>
                  <a:outerShdw blurRad="38100" dist="38100" dir="2700000" algn="tl">
                    <a:srgbClr val="000000">
                      <a:alpha val="43137"/>
                    </a:srgbClr>
                  </a:outerShdw>
                </a:effectLst>
              </a:rPr>
              <a:t>mit Wein,</a:t>
            </a:r>
          </a:p>
          <a:p>
            <a:pPr algn="ctr"/>
            <a:r>
              <a:rPr lang="de-DE" sz="4000" i="1" dirty="0" smtClean="0">
                <a:effectLst>
                  <a:outerShdw blurRad="38100" dist="38100" dir="2700000" algn="tl">
                    <a:srgbClr val="000000">
                      <a:alpha val="43137"/>
                    </a:srgbClr>
                  </a:outerShdw>
                </a:effectLst>
              </a:rPr>
              <a:t>woraus ein </a:t>
            </a:r>
            <a:r>
              <a:rPr lang="de-DE" sz="4000" i="1" dirty="0" smtClean="0">
                <a:solidFill>
                  <a:srgbClr val="FFFF00"/>
                </a:solidFill>
                <a:effectLst>
                  <a:outerShdw blurRad="38100" dist="38100" dir="2700000" algn="tl">
                    <a:srgbClr val="000000">
                      <a:alpha val="43137"/>
                    </a:srgbClr>
                  </a:outerShdw>
                </a:effectLst>
              </a:rPr>
              <a:t>unordentlich</a:t>
            </a:r>
            <a:r>
              <a:rPr lang="de-DE" sz="4000" i="1" dirty="0" smtClean="0">
                <a:effectLst>
                  <a:outerShdw blurRad="38100" dist="38100" dir="2700000" algn="tl">
                    <a:srgbClr val="000000">
                      <a:alpha val="43137"/>
                    </a:srgbClr>
                  </a:outerShdw>
                </a:effectLst>
              </a:rPr>
              <a:t>es Wesen folgt,</a:t>
            </a:r>
          </a:p>
          <a:p>
            <a:pPr algn="ctr"/>
            <a:r>
              <a:rPr lang="de-DE" sz="2400" i="1" dirty="0" smtClean="0">
                <a:effectLst>
                  <a:outerShdw blurRad="38100" dist="38100" dir="2700000" algn="tl">
                    <a:srgbClr val="000000">
                      <a:alpha val="43137"/>
                    </a:srgbClr>
                  </a:outerShdw>
                </a:effectLst>
              </a:rPr>
              <a:t>sondern </a:t>
            </a:r>
            <a:r>
              <a:rPr lang="de-DE" sz="2400" i="1" dirty="0" smtClean="0">
                <a:solidFill>
                  <a:schemeClr val="bg1"/>
                </a:solidFill>
                <a:effectLst>
                  <a:outerShdw blurRad="38100" dist="38100" dir="2700000" algn="tl">
                    <a:srgbClr val="000000">
                      <a:alpha val="43137"/>
                    </a:srgbClr>
                  </a:outerShdw>
                </a:effectLst>
              </a:rPr>
              <a:t>werdet voll Geistes</a:t>
            </a:r>
            <a:endParaRPr lang="de-DE" sz="4000" i="1" dirty="0" smtClean="0">
              <a:solidFill>
                <a:schemeClr val="bg1"/>
              </a:solidFill>
              <a:effectLst>
                <a:outerShdw blurRad="38100" dist="38100" dir="2700000" algn="tl">
                  <a:srgbClr val="000000">
                    <a:alpha val="43137"/>
                  </a:srgbClr>
                </a:outerShdw>
              </a:effectLst>
            </a:endParaRPr>
          </a:p>
          <a:p>
            <a:pPr algn="ctr"/>
            <a:r>
              <a:rPr lang="de-DE" sz="4000" i="1" dirty="0" err="1" smtClean="0">
                <a:effectLst>
                  <a:outerShdw blurRad="38100" dist="38100" dir="2700000" algn="tl">
                    <a:srgbClr val="000000">
                      <a:alpha val="43137"/>
                    </a:srgbClr>
                  </a:outerShdw>
                </a:effectLst>
              </a:rPr>
              <a:t>Eph</a:t>
            </a:r>
            <a:r>
              <a:rPr lang="de-DE" sz="4000" i="1" dirty="0" smtClean="0">
                <a:effectLst>
                  <a:outerShdw blurRad="38100" dist="38100" dir="2700000" algn="tl">
                    <a:srgbClr val="000000">
                      <a:alpha val="43137"/>
                    </a:srgbClr>
                  </a:outerShdw>
                </a:effectLst>
              </a:rPr>
              <a:t> 5:18</a:t>
            </a:r>
            <a:endParaRPr lang="ru-RU" sz="4000" i="1" dirty="0">
              <a:effectLst>
                <a:outerShdw blurRad="38100" dist="38100" dir="2700000" algn="tl">
                  <a:srgbClr val="000000">
                    <a:alpha val="43137"/>
                  </a:srgbClr>
                </a:outerShdw>
              </a:effectLst>
            </a:endParaRPr>
          </a:p>
        </p:txBody>
      </p:sp>
      <p:sp>
        <p:nvSpPr>
          <p:cNvPr id="8" name="TextBox 7"/>
          <p:cNvSpPr txBox="1"/>
          <p:nvPr/>
        </p:nvSpPr>
        <p:spPr>
          <a:xfrm>
            <a:off x="1453632" y="571480"/>
            <a:ext cx="6327501"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zur </a:t>
            </a:r>
            <a:r>
              <a:rPr lang="de-DE" sz="2800" b="1" dirty="0" smtClean="0">
                <a:solidFill>
                  <a:srgbClr val="FFFF00"/>
                </a:solidFill>
                <a:effectLst>
                  <a:outerShdw blurRad="38100" dist="38100" dir="2700000" algn="tl">
                    <a:srgbClr val="000000">
                      <a:alpha val="43137"/>
                    </a:srgbClr>
                  </a:outerShdw>
                </a:effectLst>
              </a:rPr>
              <a:t>bewussten</a:t>
            </a:r>
            <a:r>
              <a:rPr lang="de-DE" sz="2800" dirty="0" smtClean="0">
                <a:solidFill>
                  <a:schemeClr val="bg1"/>
                </a:solidFill>
              </a:rPr>
              <a:t> Erfüllung mit dem Hl. Geist</a:t>
            </a:r>
            <a:endParaRPr lang="ru-RU" sz="2800" dirty="0">
              <a:solidFill>
                <a:schemeClr val="bg1"/>
              </a:solidFill>
            </a:endParaRPr>
          </a:p>
        </p:txBody>
      </p:sp>
      <p:sp>
        <p:nvSpPr>
          <p:cNvPr id="6" name="TextBox 5"/>
          <p:cNvSpPr txBox="1"/>
          <p:nvPr/>
        </p:nvSpPr>
        <p:spPr>
          <a:xfrm>
            <a:off x="3563888" y="1628800"/>
            <a:ext cx="2158091" cy="369332"/>
          </a:xfrm>
          <a:prstGeom prst="rect">
            <a:avLst/>
          </a:prstGeom>
          <a:noFill/>
        </p:spPr>
        <p:txBody>
          <a:bodyPr wrap="none" rtlCol="0">
            <a:spAutoFit/>
          </a:bodyPr>
          <a:lstStyle/>
          <a:p>
            <a:r>
              <a:rPr lang="de-DE" dirty="0" smtClean="0"/>
              <a:t>Negativ ausgedrückt:</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amond(in)">
                                      <p:cBhvr>
                                        <p:cTn id="7" dur="2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8" name="TextBox 7"/>
          <p:cNvSpPr txBox="1"/>
          <p:nvPr/>
        </p:nvSpPr>
        <p:spPr>
          <a:xfrm>
            <a:off x="1359053" y="571480"/>
            <a:ext cx="6516656"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zur</a:t>
            </a:r>
            <a:r>
              <a:rPr lang="de-DE" sz="2800" b="1" dirty="0" smtClean="0">
                <a:solidFill>
                  <a:srgbClr val="FFFF00"/>
                </a:solidFill>
              </a:rPr>
              <a:t> </a:t>
            </a:r>
            <a:r>
              <a:rPr lang="de-DE" sz="2800" b="1" dirty="0" smtClean="0">
                <a:solidFill>
                  <a:srgbClr val="FFFF00"/>
                </a:solidFill>
                <a:effectLst>
                  <a:outerShdw blurRad="38100" dist="38100" dir="2700000" algn="tl">
                    <a:srgbClr val="000000">
                      <a:alpha val="43137"/>
                    </a:srgbClr>
                  </a:outerShdw>
                </a:effectLst>
              </a:rPr>
              <a:t>bewussten</a:t>
            </a:r>
            <a:r>
              <a:rPr lang="de-DE" sz="2800" dirty="0" smtClean="0">
                <a:solidFill>
                  <a:schemeClr val="bg1"/>
                </a:solidFill>
              </a:rPr>
              <a:t> Erfüllung mit dem Hl. Geist</a:t>
            </a:r>
            <a:endParaRPr lang="ru-RU" sz="2800" dirty="0">
              <a:solidFill>
                <a:schemeClr val="bg1"/>
              </a:solidFill>
            </a:endParaRPr>
          </a:p>
        </p:txBody>
      </p:sp>
      <p:sp>
        <p:nvSpPr>
          <p:cNvPr id="6" name="TextBox 5"/>
          <p:cNvSpPr txBox="1"/>
          <p:nvPr/>
        </p:nvSpPr>
        <p:spPr>
          <a:xfrm>
            <a:off x="209310" y="2667684"/>
            <a:ext cx="9012403" cy="3785652"/>
          </a:xfrm>
          <a:prstGeom prst="rect">
            <a:avLst/>
          </a:prstGeom>
          <a:noFill/>
        </p:spPr>
        <p:txBody>
          <a:bodyPr wrap="none" rtlCol="0">
            <a:spAutoFit/>
          </a:bodyPr>
          <a:lstStyle/>
          <a:p>
            <a:pPr algn="ctr"/>
            <a:endParaRPr lang="de-DE" sz="2000" dirty="0" smtClean="0"/>
          </a:p>
          <a:p>
            <a:pPr algn="ctr"/>
            <a:r>
              <a:rPr lang="de-DE" sz="2000" dirty="0" smtClean="0"/>
              <a:t>"Wenn ihr ins Zelt der </a:t>
            </a:r>
            <a:r>
              <a:rPr lang="de-DE" sz="2000" b="1" dirty="0" smtClean="0">
                <a:solidFill>
                  <a:srgbClr val="FFFF00"/>
                </a:solidFill>
              </a:rPr>
              <a:t>Gottesbegegnung</a:t>
            </a:r>
            <a:r>
              <a:rPr lang="de-DE" sz="2000" dirty="0" smtClean="0"/>
              <a:t> hineingeht, </a:t>
            </a:r>
          </a:p>
          <a:p>
            <a:pPr algn="ctr"/>
            <a:r>
              <a:rPr lang="de-DE" sz="2000" dirty="0" smtClean="0"/>
              <a:t>dürft ihr </a:t>
            </a:r>
            <a:r>
              <a:rPr lang="de-DE" sz="2000" b="1" dirty="0" smtClean="0">
                <a:solidFill>
                  <a:srgbClr val="FFFF00"/>
                </a:solidFill>
              </a:rPr>
              <a:t>weder Wein noch Bier</a:t>
            </a:r>
            <a:r>
              <a:rPr lang="de-DE" sz="2000" dirty="0" smtClean="0"/>
              <a:t> trinken, </a:t>
            </a:r>
            <a:endParaRPr lang="ru-RU" sz="2000" dirty="0" smtClean="0"/>
          </a:p>
          <a:p>
            <a:pPr algn="ctr"/>
            <a:r>
              <a:rPr lang="de-DE" sz="2000" dirty="0" smtClean="0"/>
              <a:t>sonst müsst ihr sterben. </a:t>
            </a:r>
          </a:p>
          <a:p>
            <a:pPr algn="ctr"/>
            <a:r>
              <a:rPr lang="de-DE" sz="2000" dirty="0" smtClean="0"/>
              <a:t>Das ist eine ewige Ordnung für dich und deine Nachkommen. </a:t>
            </a:r>
          </a:p>
          <a:p>
            <a:pPr algn="ctr"/>
            <a:r>
              <a:rPr lang="de-DE" sz="2000" dirty="0" smtClean="0"/>
              <a:t>Denn ihr sollt </a:t>
            </a:r>
            <a:r>
              <a:rPr lang="de-DE" sz="2000" b="1" dirty="0" smtClean="0">
                <a:solidFill>
                  <a:srgbClr val="FFFF00"/>
                </a:solidFill>
              </a:rPr>
              <a:t>unterscheiden</a:t>
            </a:r>
            <a:r>
              <a:rPr lang="de-DE" sz="2000" dirty="0" smtClean="0"/>
              <a:t> zwischen dem, was </a:t>
            </a:r>
            <a:r>
              <a:rPr lang="de-DE" sz="2000" b="1" dirty="0" smtClean="0">
                <a:solidFill>
                  <a:srgbClr val="FFFF00"/>
                </a:solidFill>
              </a:rPr>
              <a:t>heilig</a:t>
            </a:r>
            <a:r>
              <a:rPr lang="de-DE" sz="2000" dirty="0" smtClean="0"/>
              <a:t> und dem, was </a:t>
            </a:r>
            <a:r>
              <a:rPr lang="de-DE" sz="2000" b="1" dirty="0" smtClean="0">
                <a:solidFill>
                  <a:srgbClr val="FFFF00"/>
                </a:solidFill>
              </a:rPr>
              <a:t>nicht heilig</a:t>
            </a:r>
            <a:r>
              <a:rPr lang="de-DE" sz="2000" dirty="0" smtClean="0"/>
              <a:t> ist, </a:t>
            </a:r>
          </a:p>
          <a:p>
            <a:pPr algn="ctr"/>
            <a:r>
              <a:rPr lang="de-DE" sz="2000" dirty="0" smtClean="0"/>
              <a:t>zwischen dem, was </a:t>
            </a:r>
            <a:r>
              <a:rPr lang="de-DE" sz="2000" b="1" dirty="0" smtClean="0">
                <a:solidFill>
                  <a:srgbClr val="FFFF00"/>
                </a:solidFill>
              </a:rPr>
              <a:t>rein</a:t>
            </a:r>
            <a:r>
              <a:rPr lang="de-DE" sz="2000" dirty="0" smtClean="0"/>
              <a:t>, und dem, was </a:t>
            </a:r>
            <a:r>
              <a:rPr lang="de-DE" sz="2000" b="1" dirty="0" smtClean="0">
                <a:solidFill>
                  <a:srgbClr val="FFFF00"/>
                </a:solidFill>
              </a:rPr>
              <a:t>unrein</a:t>
            </a:r>
            <a:r>
              <a:rPr lang="de-DE" sz="2000" dirty="0" smtClean="0"/>
              <a:t> ist. </a:t>
            </a:r>
          </a:p>
          <a:p>
            <a:pPr algn="ctr"/>
            <a:r>
              <a:rPr lang="de-DE" sz="2000" dirty="0" smtClean="0"/>
              <a:t>Und ihr sollt die Israeliten </a:t>
            </a:r>
            <a:r>
              <a:rPr lang="de-DE" sz="2000" b="1" dirty="0" smtClean="0">
                <a:solidFill>
                  <a:srgbClr val="FFFF00"/>
                </a:solidFill>
              </a:rPr>
              <a:t>unterweisen</a:t>
            </a:r>
            <a:r>
              <a:rPr lang="de-DE" sz="2000" dirty="0" smtClean="0"/>
              <a:t> in all den Ordnungen, </a:t>
            </a:r>
          </a:p>
          <a:p>
            <a:pPr algn="ctr"/>
            <a:r>
              <a:rPr lang="de-DE" sz="2000" dirty="0" smtClean="0"/>
              <a:t>die Jahwe euch durch Mose gegeben hat." </a:t>
            </a:r>
          </a:p>
          <a:p>
            <a:pPr algn="ctr"/>
            <a:r>
              <a:rPr lang="de-DE" sz="2000" dirty="0" smtClean="0"/>
              <a:t>(3.Mo 10:9-11)</a:t>
            </a:r>
          </a:p>
          <a:p>
            <a:pPr algn="ctr"/>
            <a:endParaRPr lang="ru-RU" sz="2000" dirty="0" smtClean="0"/>
          </a:p>
          <a:p>
            <a:pPr algn="ctr"/>
            <a:endParaRPr lang="ru-RU" sz="2000" dirty="0"/>
          </a:p>
        </p:txBody>
      </p:sp>
      <p:sp>
        <p:nvSpPr>
          <p:cNvPr id="7" name="TextBox 6"/>
          <p:cNvSpPr txBox="1"/>
          <p:nvPr/>
        </p:nvSpPr>
        <p:spPr>
          <a:xfrm>
            <a:off x="3307022" y="1630541"/>
            <a:ext cx="3373680" cy="1015663"/>
          </a:xfrm>
          <a:prstGeom prst="rect">
            <a:avLst/>
          </a:prstGeom>
          <a:noFill/>
        </p:spPr>
        <p:txBody>
          <a:bodyPr wrap="none" rtlCol="0">
            <a:spAutoFit/>
          </a:bodyPr>
          <a:lstStyle/>
          <a:p>
            <a:pPr algn="ctr"/>
            <a:r>
              <a:rPr lang="de-DE" sz="2000" b="1" dirty="0" smtClean="0"/>
              <a:t>Anordnung für Priester,</a:t>
            </a:r>
          </a:p>
          <a:p>
            <a:pPr algn="ctr"/>
            <a:r>
              <a:rPr lang="de-DE" sz="2000" b="1" dirty="0" smtClean="0"/>
              <a:t>wie sie Gott begegnen sollen: </a:t>
            </a:r>
          </a:p>
          <a:p>
            <a:pPr algn="ctr"/>
            <a:endParaRPr lang="ru-RU" sz="2000" b="1"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8" name="TextBox 7"/>
          <p:cNvSpPr txBox="1"/>
          <p:nvPr/>
        </p:nvSpPr>
        <p:spPr>
          <a:xfrm>
            <a:off x="1412754" y="571480"/>
            <a:ext cx="6409254"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zur </a:t>
            </a:r>
            <a:r>
              <a:rPr lang="de-DE" sz="2800" b="1" dirty="0" smtClean="0">
                <a:solidFill>
                  <a:srgbClr val="FFFF00"/>
                </a:solidFill>
              </a:rPr>
              <a:t> </a:t>
            </a:r>
            <a:r>
              <a:rPr lang="de-DE" sz="2800" b="1" dirty="0" smtClean="0">
                <a:solidFill>
                  <a:srgbClr val="FFFF00"/>
                </a:solidFill>
                <a:effectLst>
                  <a:outerShdw blurRad="38100" dist="38100" dir="2700000" algn="tl">
                    <a:srgbClr val="000000">
                      <a:alpha val="43137"/>
                    </a:srgbClr>
                  </a:outerShdw>
                </a:effectLst>
              </a:rPr>
              <a:t>bewussten</a:t>
            </a:r>
            <a:r>
              <a:rPr lang="de-DE" sz="2800" dirty="0" smtClean="0">
                <a:solidFill>
                  <a:schemeClr val="bg1"/>
                </a:solidFill>
              </a:rPr>
              <a:t> Erfüllung mit dem Hl. Geist</a:t>
            </a:r>
            <a:endParaRPr lang="ru-RU" sz="2800" dirty="0">
              <a:solidFill>
                <a:schemeClr val="bg1"/>
              </a:solidFill>
            </a:endParaRPr>
          </a:p>
        </p:txBody>
      </p:sp>
      <p:sp>
        <p:nvSpPr>
          <p:cNvPr id="6" name="TextBox 5"/>
          <p:cNvSpPr txBox="1"/>
          <p:nvPr/>
        </p:nvSpPr>
        <p:spPr>
          <a:xfrm>
            <a:off x="539552" y="1988840"/>
            <a:ext cx="8288014" cy="2246769"/>
          </a:xfrm>
          <a:prstGeom prst="rect">
            <a:avLst/>
          </a:prstGeom>
          <a:noFill/>
        </p:spPr>
        <p:txBody>
          <a:bodyPr wrap="square" rtlCol="0">
            <a:spAutoFit/>
          </a:bodyPr>
          <a:lstStyle/>
          <a:p>
            <a:pPr algn="ctr"/>
            <a:r>
              <a:rPr lang="de-DE" sz="2000" dirty="0" smtClean="0"/>
              <a:t>Alles, was berauscht, mein Urteilsvermögen herabsetzt,</a:t>
            </a:r>
          </a:p>
          <a:p>
            <a:pPr algn="ctr"/>
            <a:r>
              <a:rPr lang="de-DE" sz="2000" dirty="0" smtClean="0"/>
              <a:t>ist in Gottes Gegenwart unbrauchbar, schädlich und steht unter Gericht!</a:t>
            </a:r>
          </a:p>
          <a:p>
            <a:pPr algn="ctr"/>
            <a:endParaRPr lang="de-DE" sz="2000" dirty="0" smtClean="0"/>
          </a:p>
          <a:p>
            <a:pPr algn="ctr"/>
            <a:r>
              <a:rPr lang="de-DE" sz="2000" dirty="0" smtClean="0"/>
              <a:t>Was zu einer Vermischung von heilig/unheilig bzw. rein/unrein führt,</a:t>
            </a:r>
          </a:p>
          <a:p>
            <a:pPr algn="ctr"/>
            <a:r>
              <a:rPr lang="de-DE" sz="2000" dirty="0" smtClean="0"/>
              <a:t>führt nicht zu einer Gottesbegegnung, sondern zu Gericht!</a:t>
            </a:r>
          </a:p>
          <a:p>
            <a:pPr algn="ctr"/>
            <a:endParaRPr lang="de-DE" sz="2000" dirty="0" smtClean="0"/>
          </a:p>
          <a:p>
            <a:endParaRPr lang="ru-RU" sz="2000" dirty="0" smtClean="0"/>
          </a:p>
        </p:txBody>
      </p:sp>
      <p:sp>
        <p:nvSpPr>
          <p:cNvPr id="7" name="TextBox 6"/>
          <p:cNvSpPr txBox="1"/>
          <p:nvPr/>
        </p:nvSpPr>
        <p:spPr>
          <a:xfrm>
            <a:off x="35496" y="3602047"/>
            <a:ext cx="3482235" cy="3139321"/>
          </a:xfrm>
          <a:prstGeom prst="rect">
            <a:avLst/>
          </a:prstGeom>
          <a:noFill/>
        </p:spPr>
        <p:txBody>
          <a:bodyPr wrap="none" rtlCol="0">
            <a:spAutoFit/>
          </a:bodyPr>
          <a:lstStyle/>
          <a:p>
            <a:pPr algn="ctr"/>
            <a:r>
              <a:rPr lang="de-DE" b="1" dirty="0" smtClean="0"/>
              <a:t>Und Mose sprach zu Aaron: </a:t>
            </a:r>
          </a:p>
          <a:p>
            <a:pPr algn="ctr"/>
            <a:r>
              <a:rPr lang="de-DE" b="1" dirty="0" smtClean="0"/>
              <a:t>Dies ist es, was Jahwe geredet hat,</a:t>
            </a:r>
          </a:p>
          <a:p>
            <a:pPr algn="ctr"/>
            <a:r>
              <a:rPr lang="de-DE" b="1" dirty="0" smtClean="0"/>
              <a:t> indem er sprach: </a:t>
            </a:r>
          </a:p>
          <a:p>
            <a:pPr algn="ctr"/>
            <a:r>
              <a:rPr lang="de-DE" b="1" dirty="0" smtClean="0"/>
              <a:t>In denen, die mir nahen, </a:t>
            </a:r>
          </a:p>
          <a:p>
            <a:pPr algn="ctr"/>
            <a:r>
              <a:rPr lang="de-DE" b="1" dirty="0" smtClean="0"/>
              <a:t>will </a:t>
            </a:r>
            <a:r>
              <a:rPr lang="de-DE" b="1" dirty="0" smtClean="0">
                <a:solidFill>
                  <a:srgbClr val="FFFF00"/>
                </a:solidFill>
              </a:rPr>
              <a:t>ich geheiligt</a:t>
            </a:r>
            <a:r>
              <a:rPr lang="de-DE" b="1" dirty="0" smtClean="0"/>
              <a:t>, </a:t>
            </a:r>
          </a:p>
          <a:p>
            <a:pPr algn="ctr"/>
            <a:r>
              <a:rPr lang="de-DE" b="1" dirty="0" smtClean="0"/>
              <a:t>und vor dem ganzen Volke </a:t>
            </a:r>
          </a:p>
          <a:p>
            <a:pPr algn="ctr"/>
            <a:r>
              <a:rPr lang="de-DE" b="1" dirty="0" smtClean="0"/>
              <a:t>will </a:t>
            </a:r>
            <a:r>
              <a:rPr lang="de-DE" b="1" dirty="0" smtClean="0">
                <a:solidFill>
                  <a:srgbClr val="FFFF00"/>
                </a:solidFill>
              </a:rPr>
              <a:t>ich verherrlicht</a:t>
            </a:r>
            <a:r>
              <a:rPr lang="de-DE" b="1" dirty="0" smtClean="0"/>
              <a:t> werden. </a:t>
            </a:r>
          </a:p>
          <a:p>
            <a:pPr algn="ctr"/>
            <a:r>
              <a:rPr lang="de-DE" b="1" dirty="0" smtClean="0"/>
              <a:t>Und Aaron schwieg. </a:t>
            </a:r>
          </a:p>
          <a:p>
            <a:pPr algn="ctr"/>
            <a:r>
              <a:rPr lang="de-DE" b="1" dirty="0" smtClean="0"/>
              <a:t>(3.Mo 10:3)</a:t>
            </a:r>
          </a:p>
          <a:p>
            <a:pPr algn="ctr"/>
            <a:endParaRPr lang="ru-RU" b="1" dirty="0" smtClean="0"/>
          </a:p>
          <a:p>
            <a:pPr algn="ctr"/>
            <a:endParaRPr lang="ru-RU" b="1" dirty="0"/>
          </a:p>
        </p:txBody>
      </p:sp>
      <p:sp>
        <p:nvSpPr>
          <p:cNvPr id="9" name="TextBox 8"/>
          <p:cNvSpPr txBox="1"/>
          <p:nvPr/>
        </p:nvSpPr>
        <p:spPr>
          <a:xfrm>
            <a:off x="4104456" y="3717032"/>
            <a:ext cx="5076056" cy="2585323"/>
          </a:xfrm>
          <a:prstGeom prst="rect">
            <a:avLst/>
          </a:prstGeom>
          <a:noFill/>
        </p:spPr>
        <p:txBody>
          <a:bodyPr wrap="square" rtlCol="0">
            <a:spAutoFit/>
          </a:bodyPr>
          <a:lstStyle/>
          <a:p>
            <a:pPr algn="ctr"/>
            <a:r>
              <a:rPr lang="de-DE" b="1" dirty="0" smtClean="0"/>
              <a:t>Zwei Söhne Aarons, es waren </a:t>
            </a:r>
            <a:r>
              <a:rPr lang="de-DE" b="1" dirty="0" err="1" smtClean="0"/>
              <a:t>Nadab</a:t>
            </a:r>
            <a:r>
              <a:rPr lang="de-DE" b="1" dirty="0" smtClean="0"/>
              <a:t> und </a:t>
            </a:r>
            <a:r>
              <a:rPr lang="de-DE" b="1" dirty="0" err="1" smtClean="0"/>
              <a:t>Abihu</a:t>
            </a:r>
            <a:r>
              <a:rPr lang="de-DE" b="1" dirty="0" smtClean="0"/>
              <a:t>, </a:t>
            </a:r>
          </a:p>
          <a:p>
            <a:pPr algn="ctr"/>
            <a:r>
              <a:rPr lang="de-DE" b="1" dirty="0" smtClean="0"/>
              <a:t>nahmen ihre Räucherpfannen, legten Glut und Räucherwerk darauf </a:t>
            </a:r>
          </a:p>
          <a:p>
            <a:pPr algn="ctr"/>
            <a:r>
              <a:rPr lang="de-DE" b="1" dirty="0" smtClean="0"/>
              <a:t>und brachten Jahwe ein </a:t>
            </a:r>
            <a:r>
              <a:rPr lang="de-DE" b="1" dirty="0" smtClean="0">
                <a:solidFill>
                  <a:srgbClr val="FFFF00"/>
                </a:solidFill>
              </a:rPr>
              <a:t>unerlaubtes</a:t>
            </a:r>
            <a:r>
              <a:rPr lang="de-DE" b="1" dirty="0" smtClean="0"/>
              <a:t> Feueropfer, </a:t>
            </a:r>
          </a:p>
          <a:p>
            <a:pPr algn="ctr"/>
            <a:r>
              <a:rPr lang="de-DE" b="1" dirty="0" smtClean="0"/>
              <a:t>das er ihnen </a:t>
            </a:r>
            <a:r>
              <a:rPr lang="de-DE" b="1" dirty="0" smtClean="0">
                <a:solidFill>
                  <a:srgbClr val="FFFF00"/>
                </a:solidFill>
              </a:rPr>
              <a:t>nicht geboten</a:t>
            </a:r>
            <a:r>
              <a:rPr lang="de-DE" b="1" dirty="0" smtClean="0"/>
              <a:t> hatte. </a:t>
            </a:r>
          </a:p>
          <a:p>
            <a:pPr algn="ctr"/>
            <a:r>
              <a:rPr lang="de-DE" b="1" dirty="0" smtClean="0"/>
              <a:t>Da ging Feuer von Jahwe aus und verzehrte sie. </a:t>
            </a:r>
          </a:p>
          <a:p>
            <a:pPr algn="ctr"/>
            <a:r>
              <a:rPr lang="de-DE" b="1" dirty="0" smtClean="0"/>
              <a:t>So starben sie vor Jahwe. </a:t>
            </a:r>
          </a:p>
          <a:p>
            <a:pPr algn="ctr"/>
            <a:r>
              <a:rPr lang="de-DE" b="1" dirty="0" smtClean="0"/>
              <a:t>(3.Mo 10:1-2)</a:t>
            </a:r>
          </a:p>
          <a:p>
            <a:endParaRPr lang="ru-RU" dirty="0"/>
          </a:p>
        </p:txBody>
      </p:sp>
      <p:sp>
        <p:nvSpPr>
          <p:cNvPr id="2" name="Textfeld 1"/>
          <p:cNvSpPr txBox="1"/>
          <p:nvPr/>
        </p:nvSpPr>
        <p:spPr>
          <a:xfrm rot="21030513">
            <a:off x="154348" y="2099557"/>
            <a:ext cx="8835304" cy="2123658"/>
          </a:xfrm>
          <a:prstGeom prst="rect">
            <a:avLst/>
          </a:prstGeom>
          <a:solidFill>
            <a:srgbClr val="FF0000"/>
          </a:solidFill>
        </p:spPr>
        <p:txBody>
          <a:bodyPr wrap="none" rtlCol="0">
            <a:spAutoFit/>
          </a:bodyPr>
          <a:lstStyle/>
          <a:p>
            <a:pPr algn="ctr"/>
            <a:r>
              <a:rPr lang="de-AT" sz="4400" b="1" dirty="0" smtClean="0">
                <a:solidFill>
                  <a:srgbClr val="FFFF00"/>
                </a:solidFill>
                <a:effectLst>
                  <a:outerShdw blurRad="38100" dist="38100" dir="2700000" algn="tl">
                    <a:srgbClr val="000000">
                      <a:alpha val="43137"/>
                    </a:srgbClr>
                  </a:outerShdw>
                </a:effectLst>
              </a:rPr>
              <a:t>Euphorie, Gefühlüberschwang </a:t>
            </a:r>
          </a:p>
          <a:p>
            <a:pPr algn="ctr"/>
            <a:r>
              <a:rPr lang="de-AT" sz="4400" b="1" dirty="0" smtClean="0">
                <a:solidFill>
                  <a:srgbClr val="FFFF00"/>
                </a:solidFill>
                <a:effectLst>
                  <a:outerShdw blurRad="38100" dist="38100" dir="2700000" algn="tl">
                    <a:srgbClr val="000000">
                      <a:alpha val="43137"/>
                    </a:srgbClr>
                  </a:outerShdw>
                </a:effectLst>
              </a:rPr>
              <a:t>steht der Erfüllung mit dem Hl. Geist </a:t>
            </a:r>
          </a:p>
          <a:p>
            <a:pPr algn="ctr"/>
            <a:r>
              <a:rPr lang="de-AT" sz="4400" b="1" dirty="0" smtClean="0">
                <a:solidFill>
                  <a:srgbClr val="FFFF00"/>
                </a:solidFill>
                <a:effectLst>
                  <a:outerShdw blurRad="38100" dist="38100" dir="2700000" algn="tl">
                    <a:srgbClr val="000000">
                      <a:alpha val="43137"/>
                    </a:srgbClr>
                  </a:outerShdw>
                </a:effectLst>
              </a:rPr>
              <a:t>entgegen!!</a:t>
            </a:r>
            <a:endParaRPr lang="de-AT" sz="4400" b="1"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000" fill="hold"/>
                                        <p:tgtEl>
                                          <p:spTgt spid="2"/>
                                        </p:tgtEl>
                                        <p:attrNameLst>
                                          <p:attrName>ppt_x</p:attrName>
                                        </p:attrNameLst>
                                      </p:cBhvr>
                                      <p:tavLst>
                                        <p:tav tm="0">
                                          <p:val>
                                            <p:strVal val="0-#ppt_w/2"/>
                                          </p:val>
                                        </p:tav>
                                        <p:tav tm="100000">
                                          <p:val>
                                            <p:strVal val="#ppt_x"/>
                                          </p:val>
                                        </p:tav>
                                      </p:tavLst>
                                    </p:anim>
                                    <p:anim calcmode="lin" valueType="num">
                                      <p:cBhvr additive="base">
                                        <p:cTn id="2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ctr"/>
            <a:endParaRPr lang="ru-RU" sz="2400" dirty="0"/>
          </a:p>
          <a:p>
            <a:pPr algn="ctr"/>
            <a:endParaRPr lang="ru-RU" sz="2400" dirty="0" smtClean="0"/>
          </a:p>
          <a:p>
            <a:pPr algn="just"/>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pPr algn="ctr"/>
            <a:endParaRPr lang="ru-RU" dirty="0" smtClean="0"/>
          </a:p>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298157" y="571480"/>
            <a:ext cx="4638449" cy="954107"/>
          </a:xfrm>
          <a:prstGeom prst="rect">
            <a:avLst/>
          </a:prstGeom>
          <a:noFill/>
        </p:spPr>
        <p:txBody>
          <a:bodyPr wrap="none" rtlCol="0">
            <a:spAutoFit/>
          </a:bodyPr>
          <a:lstStyle/>
          <a:p>
            <a:pPr algn="ctr"/>
            <a:r>
              <a:rPr lang="de-DE" sz="2800" dirty="0" smtClean="0">
                <a:solidFill>
                  <a:schemeClr val="bg1"/>
                </a:solidFill>
              </a:rPr>
              <a:t>Beobachtungen </a:t>
            </a:r>
          </a:p>
          <a:p>
            <a:pPr algn="ctr"/>
            <a:r>
              <a:rPr lang="de-DE" sz="2800" dirty="0" smtClean="0">
                <a:solidFill>
                  <a:schemeClr val="bg1"/>
                </a:solidFill>
              </a:rPr>
              <a:t>zur Erfüllung mit dem Hl. Geist</a:t>
            </a:r>
            <a:endParaRPr lang="ru-RU" sz="2800" dirty="0">
              <a:solidFill>
                <a:schemeClr val="bg1"/>
              </a:solidFill>
            </a:endParaRPr>
          </a:p>
        </p:txBody>
      </p:sp>
      <p:sp>
        <p:nvSpPr>
          <p:cNvPr id="7" name="TextBox 6"/>
          <p:cNvSpPr txBox="1"/>
          <p:nvPr/>
        </p:nvSpPr>
        <p:spPr>
          <a:xfrm>
            <a:off x="1261140" y="2857496"/>
            <a:ext cx="6835782" cy="3231654"/>
          </a:xfrm>
          <a:prstGeom prst="rect">
            <a:avLst/>
          </a:prstGeom>
          <a:noFill/>
        </p:spPr>
        <p:txBody>
          <a:bodyPr wrap="none" rtlCol="0">
            <a:spAutoFit/>
          </a:bodyPr>
          <a:lstStyle/>
          <a:p>
            <a:pPr algn="ctr"/>
            <a:r>
              <a:rPr lang="de-DE" sz="2000" i="1" dirty="0" smtClean="0">
                <a:effectLst>
                  <a:outerShdw blurRad="38100" dist="38100" dir="2700000" algn="tl">
                    <a:srgbClr val="000000">
                      <a:alpha val="43137"/>
                    </a:srgbClr>
                  </a:outerShdw>
                </a:effectLst>
              </a:rPr>
              <a:t>Statt dessen finden wir VOR der Erfüllung mit dem Geist:</a:t>
            </a:r>
          </a:p>
          <a:p>
            <a:pPr algn="ctr"/>
            <a:endParaRPr lang="de-DE" sz="1600" i="1" dirty="0" smtClean="0">
              <a:effectLst>
                <a:outerShdw blurRad="38100" dist="38100" dir="2700000" algn="tl">
                  <a:srgbClr val="000000">
                    <a:alpha val="43137"/>
                  </a:srgbClr>
                </a:outerShdw>
              </a:effectLst>
            </a:endParaRPr>
          </a:p>
          <a:p>
            <a:pPr algn="ctr"/>
            <a:r>
              <a:rPr lang="de-DE" sz="2400" i="1" dirty="0" smtClean="0">
                <a:effectLst>
                  <a:outerShdw blurRad="38100" dist="38100" dir="2700000" algn="tl">
                    <a:srgbClr val="000000">
                      <a:alpha val="43137"/>
                    </a:srgbClr>
                  </a:outerShdw>
                </a:effectLst>
              </a:rPr>
              <a:t>Einmütigkeit</a:t>
            </a:r>
          </a:p>
          <a:p>
            <a:pPr algn="ctr"/>
            <a:r>
              <a:rPr lang="de-DE" sz="2400" i="1" dirty="0" smtClean="0">
                <a:effectLst>
                  <a:outerShdw blurRad="38100" dist="38100" dir="2700000" algn="tl">
                    <a:srgbClr val="000000">
                      <a:alpha val="43137"/>
                    </a:srgbClr>
                  </a:outerShdw>
                </a:effectLst>
              </a:rPr>
              <a:t>Bitte um freimütiges Zeugnis trotz Verfolgung</a:t>
            </a:r>
          </a:p>
          <a:p>
            <a:pPr algn="ctr"/>
            <a:r>
              <a:rPr lang="de-DE" sz="2400" i="1" dirty="0" smtClean="0">
                <a:effectLst>
                  <a:outerShdw blurRad="38100" dist="38100" dir="2700000" algn="tl">
                    <a:srgbClr val="000000">
                      <a:alpha val="43137"/>
                    </a:srgbClr>
                  </a:outerShdw>
                </a:effectLst>
              </a:rPr>
              <a:t>Jesus kennen wollen und Jesus gehorchen wollen</a:t>
            </a:r>
          </a:p>
          <a:p>
            <a:pPr algn="ctr"/>
            <a:r>
              <a:rPr lang="de-DE" sz="2400" i="1" dirty="0" smtClean="0">
                <a:effectLst>
                  <a:outerShdw blurRad="38100" dist="38100" dir="2700000" algn="tl">
                    <a:srgbClr val="000000">
                      <a:alpha val="43137"/>
                    </a:srgbClr>
                  </a:outerShdw>
                </a:effectLst>
              </a:rPr>
              <a:t>Wandel in Gottesfurcht</a:t>
            </a:r>
          </a:p>
          <a:p>
            <a:pPr algn="ctr"/>
            <a:r>
              <a:rPr lang="de-DE" sz="2400" i="1" dirty="0" smtClean="0">
                <a:effectLst>
                  <a:outerShdw blurRad="38100" dist="38100" dir="2700000" algn="tl">
                    <a:srgbClr val="000000">
                      <a:alpha val="43137"/>
                    </a:srgbClr>
                  </a:outerShdw>
                </a:effectLst>
              </a:rPr>
              <a:t>Guter Ruf</a:t>
            </a:r>
          </a:p>
          <a:p>
            <a:pPr algn="ctr"/>
            <a:r>
              <a:rPr lang="de-DE" sz="2400" i="1" dirty="0" smtClean="0">
                <a:effectLst>
                  <a:outerShdw blurRad="38100" dist="38100" dir="2700000" algn="tl">
                    <a:srgbClr val="000000">
                      <a:alpha val="43137"/>
                    </a:srgbClr>
                  </a:outerShdw>
                </a:effectLst>
              </a:rPr>
              <a:t>Kein Verlust von Selbstkontrolle, keine Willenlosigkeit,</a:t>
            </a:r>
          </a:p>
          <a:p>
            <a:pPr algn="ctr"/>
            <a:r>
              <a:rPr lang="de-DE" sz="2400" i="1" dirty="0" smtClean="0">
                <a:effectLst>
                  <a:outerShdw blurRad="38100" dist="38100" dir="2700000" algn="tl">
                    <a:srgbClr val="000000">
                      <a:alpha val="43137"/>
                    </a:srgbClr>
                  </a:outerShdw>
                </a:effectLst>
              </a:rPr>
              <a:t>kein emotionales High!</a:t>
            </a:r>
            <a:endParaRPr lang="ru-RU" sz="2400" i="1" dirty="0">
              <a:effectLst>
                <a:outerShdw blurRad="38100" dist="38100" dir="2700000" algn="tl">
                  <a:srgbClr val="000000">
                    <a:alpha val="43137"/>
                  </a:srgbClr>
                </a:outerShdw>
              </a:effectLst>
            </a:endParaRPr>
          </a:p>
        </p:txBody>
      </p:sp>
      <p:sp>
        <p:nvSpPr>
          <p:cNvPr id="8" name="TextBox 7"/>
          <p:cNvSpPr txBox="1"/>
          <p:nvPr/>
        </p:nvSpPr>
        <p:spPr>
          <a:xfrm>
            <a:off x="2124455" y="1785926"/>
            <a:ext cx="5346720" cy="707886"/>
          </a:xfrm>
          <a:prstGeom prst="rect">
            <a:avLst/>
          </a:prstGeom>
          <a:noFill/>
        </p:spPr>
        <p:txBody>
          <a:bodyPr wrap="none" rtlCol="0">
            <a:spAutoFit/>
          </a:bodyPr>
          <a:lstStyle/>
          <a:p>
            <a:pPr algn="ctr"/>
            <a:r>
              <a:rPr lang="de-DE" sz="2000" i="1" dirty="0" smtClean="0">
                <a:effectLst>
                  <a:outerShdw blurRad="38100" dist="38100" dir="2700000" algn="tl">
                    <a:srgbClr val="000000">
                      <a:alpha val="43137"/>
                    </a:srgbClr>
                  </a:outerShdw>
                </a:effectLst>
              </a:rPr>
              <a:t>Wir finden nirgends in der Bibel Christen,</a:t>
            </a:r>
          </a:p>
          <a:p>
            <a:pPr algn="ctr"/>
            <a:r>
              <a:rPr lang="de-DE" sz="2000" i="1" dirty="0" smtClean="0">
                <a:effectLst>
                  <a:outerShdw blurRad="38100" dist="38100" dir="2700000" algn="tl">
                    <a:srgbClr val="000000">
                      <a:alpha val="43137"/>
                    </a:srgbClr>
                  </a:outerShdw>
                </a:effectLst>
              </a:rPr>
              <a:t>die darum beten, mit dem Geist erfüllt zu werden!</a:t>
            </a:r>
            <a:endParaRPr lang="ru-RU" sz="2000" i="1" dirty="0">
              <a:effectLst>
                <a:outerShdw blurRad="38100" dist="38100" dir="2700000" algn="tl">
                  <a:srgbClr val="000000">
                    <a:alpha val="43137"/>
                  </a:srgbClr>
                </a:outerShdw>
              </a:effectLst>
            </a:endParaRPr>
          </a:p>
        </p:txBody>
      </p:sp>
      <p:sp>
        <p:nvSpPr>
          <p:cNvPr id="9" name="Левая фигурная скобка 8"/>
          <p:cNvSpPr/>
          <p:nvPr/>
        </p:nvSpPr>
        <p:spPr>
          <a:xfrm>
            <a:off x="755576" y="3501008"/>
            <a:ext cx="720080" cy="2448272"/>
          </a:xfrm>
          <a:prstGeom prst="leftBrace">
            <a:avLst>
              <a:gd name="adj1" fmla="val 8333"/>
              <a:gd name="adj2" fmla="val 4800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TextBox 9"/>
          <p:cNvSpPr txBox="1"/>
          <p:nvPr/>
        </p:nvSpPr>
        <p:spPr>
          <a:xfrm>
            <a:off x="179512" y="2289061"/>
            <a:ext cx="579005" cy="4524315"/>
          </a:xfrm>
          <a:prstGeom prst="rect">
            <a:avLst/>
          </a:prstGeom>
          <a:noFill/>
        </p:spPr>
        <p:txBody>
          <a:bodyPr wrap="none" rtlCol="0">
            <a:spAutoFit/>
          </a:bodyPr>
          <a:lstStyle/>
          <a:p>
            <a:r>
              <a:rPr lang="de-DE" sz="3600" dirty="0" smtClean="0">
                <a:solidFill>
                  <a:schemeClr val="bg1"/>
                </a:solidFill>
                <a:effectLst>
                  <a:outerShdw blurRad="38100" dist="38100" dir="2700000" algn="tl">
                    <a:srgbClr val="000000">
                      <a:alpha val="43137"/>
                    </a:srgbClr>
                  </a:outerShdw>
                </a:effectLst>
              </a:rPr>
              <a:t>G</a:t>
            </a:r>
          </a:p>
          <a:p>
            <a:r>
              <a:rPr lang="de-DE" sz="3600" dirty="0" smtClean="0">
                <a:solidFill>
                  <a:schemeClr val="bg1"/>
                </a:solidFill>
                <a:effectLst>
                  <a:outerShdw blurRad="38100" dist="38100" dir="2700000" algn="tl">
                    <a:srgbClr val="000000">
                      <a:alpha val="43137"/>
                    </a:srgbClr>
                  </a:outerShdw>
                </a:effectLst>
              </a:rPr>
              <a:t>E</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H</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O</a:t>
            </a:r>
          </a:p>
          <a:p>
            <a:r>
              <a:rPr lang="de-DE" sz="3600" dirty="0" smtClean="0">
                <a:solidFill>
                  <a:schemeClr val="bg1"/>
                </a:solidFill>
                <a:effectLst>
                  <a:outerShdw blurRad="38100" dist="38100" dir="2700000" algn="tl">
                    <a:srgbClr val="000000">
                      <a:alpha val="43137"/>
                    </a:srgbClr>
                  </a:outerShdw>
                </a:effectLst>
              </a:rPr>
              <a:t>R</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S</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A</a:t>
            </a:r>
            <a:br>
              <a:rPr lang="de-DE" sz="3600" dirty="0" smtClean="0">
                <a:solidFill>
                  <a:schemeClr val="bg1"/>
                </a:solidFill>
                <a:effectLst>
                  <a:outerShdw blurRad="38100" dist="38100" dir="2700000" algn="tl">
                    <a:srgbClr val="000000">
                      <a:alpha val="43137"/>
                    </a:srgbClr>
                  </a:outerShdw>
                </a:effectLst>
              </a:rPr>
            </a:br>
            <a:r>
              <a:rPr lang="de-DE" sz="3600" dirty="0" smtClean="0">
                <a:solidFill>
                  <a:schemeClr val="bg1"/>
                </a:solidFill>
                <a:effectLst>
                  <a:outerShdw blurRad="38100" dist="38100" dir="2700000" algn="tl">
                    <a:srgbClr val="000000">
                      <a:alpha val="43137"/>
                    </a:srgbClr>
                  </a:outerShdw>
                </a:effectLst>
              </a:rPr>
              <a:t>M</a:t>
            </a:r>
            <a:endParaRPr lang="ru-RU" sz="3600"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amond(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amond(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amond(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amond(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amond(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diamond(in)">
                                      <p:cBhvr>
                                        <p:cTn id="42" dur="2000"/>
                                        <p:tgtEl>
                                          <p:spTgt spid="7">
                                            <p:txEl>
                                              <p:pRg st="7" end="7"/>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diamond(in)">
                                      <p:cBhvr>
                                        <p:cTn id="45" dur="20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diamond(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amond(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892910" y="81636"/>
            <a:ext cx="7672100" cy="6740307"/>
          </a:xfrm>
          <a:prstGeom prst="rect">
            <a:avLst/>
          </a:prstGeom>
          <a:noFill/>
        </p:spPr>
        <p:txBody>
          <a:bodyPr wrap="none" lIns="91440" tIns="45720" rIns="91440" bIns="45720">
            <a:spAutoFit/>
          </a:bodyPr>
          <a:lstStyle/>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Bei der</a:t>
            </a:r>
            <a:r>
              <a:rPr lang="de-DE" sz="72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a:t>
            </a: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Erfüllung </a:t>
            </a:r>
          </a:p>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mit dem Geist geht </a:t>
            </a:r>
          </a:p>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es nicht so sehr um </a:t>
            </a:r>
          </a:p>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„mehr Geist“, </a:t>
            </a:r>
          </a:p>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als vielmehr um </a:t>
            </a:r>
          </a:p>
          <a:p>
            <a:pPr algn="ctr"/>
            <a:r>
              <a:rPr lang="de-DE" sz="72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„weniger Ich“!</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61018" y="620688"/>
            <a:ext cx="8508291" cy="6909584"/>
          </a:xfrm>
          <a:prstGeom prst="rect">
            <a:avLst/>
          </a:prstGeom>
          <a:noFill/>
        </p:spPr>
        <p:txBody>
          <a:bodyPr wrap="none" rtlCol="0">
            <a:spAutoFit/>
          </a:bodyPr>
          <a:lstStyle/>
          <a:p>
            <a:pPr algn="ctr"/>
            <a:r>
              <a:rPr lang="de-DE" sz="2400" dirty="0" smtClean="0">
                <a:solidFill>
                  <a:srgbClr val="FFFF00"/>
                </a:solidFill>
                <a:effectLst>
                  <a:outerShdw blurRad="38100" dist="38100" dir="2700000" algn="tl">
                    <a:srgbClr val="000000">
                      <a:alpha val="43137"/>
                    </a:srgbClr>
                  </a:outerShdw>
                </a:effectLst>
              </a:rPr>
              <a:t>Der Auftrag des Herrn an alle Christen,</a:t>
            </a:r>
          </a:p>
          <a:p>
            <a:pPr algn="ctr"/>
            <a:r>
              <a:rPr lang="de-DE" sz="2400" dirty="0" smtClean="0">
                <a:solidFill>
                  <a:srgbClr val="FFFF00"/>
                </a:solidFill>
                <a:effectLst>
                  <a:outerShdw blurRad="38100" dist="38100" dir="2700000" algn="tl">
                    <a:srgbClr val="000000">
                      <a:alpha val="43137"/>
                    </a:srgbClr>
                  </a:outerShdw>
                </a:effectLst>
              </a:rPr>
              <a:t>sich </a:t>
            </a:r>
            <a:r>
              <a:rPr lang="de-DE" sz="3200" b="1" u="sng" dirty="0" smtClean="0">
                <a:solidFill>
                  <a:srgbClr val="FFFF00"/>
                </a:solidFill>
                <a:effectLst>
                  <a:outerShdw blurRad="38100" dist="38100" dir="2700000" algn="tl">
                    <a:srgbClr val="000000">
                      <a:alpha val="43137"/>
                    </a:srgbClr>
                  </a:outerShdw>
                </a:effectLst>
              </a:rPr>
              <a:t>bewusst</a:t>
            </a:r>
            <a:r>
              <a:rPr lang="de-DE" sz="2400" dirty="0" smtClean="0">
                <a:solidFill>
                  <a:srgbClr val="FFFF00"/>
                </a:solidFill>
                <a:effectLst>
                  <a:outerShdw blurRad="38100" dist="38100" dir="2700000" algn="tl">
                    <a:srgbClr val="000000">
                      <a:alpha val="43137"/>
                    </a:srgbClr>
                  </a:outerShdw>
                </a:effectLst>
              </a:rPr>
              <a:t> mit dem Geist erfüllen zu lassen:</a:t>
            </a:r>
            <a:endParaRPr lang="ru-RU" sz="2400" dirty="0" smtClean="0">
              <a:solidFill>
                <a:srgbClr val="FFFF00"/>
              </a:solidFill>
              <a:effectLst>
                <a:outerShdw blurRad="38100" dist="38100" dir="2700000" algn="tl">
                  <a:srgbClr val="000000">
                    <a:alpha val="43137"/>
                  </a:srgbClr>
                </a:outerShdw>
              </a:effectLst>
            </a:endParaRPr>
          </a:p>
          <a:p>
            <a:pPr algn="ctr"/>
            <a:r>
              <a:rPr lang="de-DE" sz="2400" b="1" u="sng" dirty="0" smtClean="0">
                <a:solidFill>
                  <a:srgbClr val="FFFF00"/>
                </a:solidFill>
                <a:effectLst>
                  <a:outerShdw blurRad="38100" dist="38100" dir="2700000" algn="tl">
                    <a:srgbClr val="000000">
                      <a:alpha val="43137"/>
                    </a:srgbClr>
                  </a:outerShdw>
                </a:effectLst>
              </a:rPr>
              <a:t>Sein Befehl - meine Verantwortung</a:t>
            </a:r>
            <a:endParaRPr lang="ru-RU" sz="2400" b="1" u="sng" dirty="0">
              <a:solidFill>
                <a:srgbClr val="FFFF00"/>
              </a:solidFill>
              <a:effectLst>
                <a:outerShdw blurRad="38100" dist="38100" dir="2700000" algn="tl">
                  <a:srgbClr val="000000">
                    <a:alpha val="43137"/>
                  </a:srgbClr>
                </a:outerShdw>
              </a:effectLst>
            </a:endParaRPr>
          </a:p>
          <a:p>
            <a:pPr algn="ctr"/>
            <a:r>
              <a:rPr lang="ru-RU" sz="2000" dirty="0" smtClean="0">
                <a:solidFill>
                  <a:srgbClr val="FFFF00"/>
                </a:solidFill>
              </a:rPr>
              <a:t>E</a:t>
            </a:r>
            <a:r>
              <a:rPr lang="de-DE" sz="2000" dirty="0" err="1" smtClean="0">
                <a:solidFill>
                  <a:srgbClr val="FFFF00"/>
                </a:solidFill>
              </a:rPr>
              <a:t>ph</a:t>
            </a:r>
            <a:r>
              <a:rPr lang="ru-RU" sz="2000" dirty="0" smtClean="0">
                <a:solidFill>
                  <a:srgbClr val="FFFF00"/>
                </a:solidFill>
              </a:rPr>
              <a:t> </a:t>
            </a:r>
            <a:r>
              <a:rPr lang="ru-RU" sz="2000" dirty="0">
                <a:solidFill>
                  <a:srgbClr val="FFFF00"/>
                </a:solidFill>
              </a:rPr>
              <a:t>5:18-21  </a:t>
            </a:r>
            <a:endParaRPr lang="ru-RU" sz="2000" dirty="0" smtClean="0">
              <a:solidFill>
                <a:srgbClr val="FFFF00"/>
              </a:solidFill>
            </a:endParaRPr>
          </a:p>
          <a:p>
            <a:pPr algn="ctr"/>
            <a:r>
              <a:rPr lang="de-DE" sz="2000" dirty="0" smtClean="0"/>
              <a:t>Und betrinkt euch nicht (mit Wein),  </a:t>
            </a:r>
          </a:p>
          <a:p>
            <a:pPr algn="ctr"/>
            <a:r>
              <a:rPr lang="de-DE" sz="2000" dirty="0" smtClean="0"/>
              <a:t>denn das führt zu einem zügellosen und verschwenderischen Leben, </a:t>
            </a:r>
          </a:p>
          <a:p>
            <a:pPr algn="ctr"/>
            <a:r>
              <a:rPr lang="de-DE" sz="2000" dirty="0" smtClean="0"/>
              <a:t>sondern </a:t>
            </a:r>
            <a:r>
              <a:rPr lang="de-DE" sz="2000" b="1" dirty="0" smtClean="0"/>
              <a:t>lasst euch vom Geist Gottes erfüllen</a:t>
            </a:r>
            <a:r>
              <a:rPr lang="de-DE" sz="2000" dirty="0" smtClean="0"/>
              <a:t>! </a:t>
            </a:r>
          </a:p>
          <a:p>
            <a:endParaRPr lang="de-DE" sz="2000" dirty="0" smtClean="0">
              <a:solidFill>
                <a:srgbClr val="FFFF00"/>
              </a:solidFill>
            </a:endParaRPr>
          </a:p>
          <a:p>
            <a:pPr algn="ctr"/>
            <a:r>
              <a:rPr lang="de-DE" sz="2000" b="1" dirty="0" smtClean="0">
                <a:solidFill>
                  <a:schemeClr val="tx2">
                    <a:lumMod val="50000"/>
                  </a:schemeClr>
                </a:solidFill>
              </a:rPr>
              <a:t>Das geschieht (Partizipien!), </a:t>
            </a:r>
          </a:p>
          <a:p>
            <a:pPr algn="ctr"/>
            <a:endParaRPr lang="de-DE" sz="1100" b="1" dirty="0" smtClean="0">
              <a:solidFill>
                <a:schemeClr val="tx2">
                  <a:lumMod val="50000"/>
                </a:schemeClr>
              </a:solidFill>
            </a:endParaRPr>
          </a:p>
          <a:p>
            <a:pPr algn="ctr"/>
            <a:r>
              <a:rPr lang="de-DE" sz="2000" b="1" dirty="0" smtClean="0">
                <a:solidFill>
                  <a:schemeClr val="bg1"/>
                </a:solidFill>
              </a:rPr>
              <a:t>1.    indem</a:t>
            </a:r>
            <a:r>
              <a:rPr lang="de-DE" sz="2000" b="1" dirty="0" smtClean="0">
                <a:solidFill>
                  <a:schemeClr val="tx2">
                    <a:lumMod val="50000"/>
                  </a:schemeClr>
                </a:solidFill>
              </a:rPr>
              <a:t> ihr </a:t>
            </a:r>
            <a:r>
              <a:rPr lang="de-DE" sz="2000" b="1" dirty="0" smtClean="0">
                <a:solidFill>
                  <a:srgbClr val="FFFF00"/>
                </a:solidFill>
              </a:rPr>
              <a:t>euch gegenseitig ermuntert</a:t>
            </a:r>
            <a:r>
              <a:rPr lang="de-DE" sz="2000" b="1" dirty="0" smtClean="0">
                <a:solidFill>
                  <a:schemeClr val="tx2">
                    <a:lumMod val="50000"/>
                  </a:schemeClr>
                </a:solidFill>
              </a:rPr>
              <a:t> </a:t>
            </a:r>
          </a:p>
          <a:p>
            <a:pPr algn="ctr"/>
            <a:r>
              <a:rPr lang="de-DE" sz="2000" b="1" dirty="0" smtClean="0">
                <a:solidFill>
                  <a:schemeClr val="tx2">
                    <a:lumMod val="50000"/>
                  </a:schemeClr>
                </a:solidFill>
              </a:rPr>
              <a:t>       mit Psalmen, Lobliedern und anderen geistlichen Liedern, </a:t>
            </a:r>
          </a:p>
          <a:p>
            <a:pPr algn="ctr"/>
            <a:r>
              <a:rPr lang="de-DE" sz="2000" b="1" dirty="0" smtClean="0">
                <a:solidFill>
                  <a:schemeClr val="tx2">
                    <a:lumMod val="50000"/>
                  </a:schemeClr>
                </a:solidFill>
              </a:rPr>
              <a:t>       indem ihr aus vollem Herzen </a:t>
            </a:r>
            <a:r>
              <a:rPr lang="de-DE" sz="2000" b="1" dirty="0" smtClean="0">
                <a:solidFill>
                  <a:srgbClr val="FFFF00"/>
                </a:solidFill>
              </a:rPr>
              <a:t>dem Herrn singt und musiziert</a:t>
            </a:r>
            <a:r>
              <a:rPr lang="de-DE" sz="2000" b="1" dirty="0" smtClean="0">
                <a:solidFill>
                  <a:schemeClr val="tx2">
                    <a:lumMod val="50000"/>
                  </a:schemeClr>
                </a:solidFill>
              </a:rPr>
              <a:t>, </a:t>
            </a:r>
          </a:p>
          <a:p>
            <a:pPr algn="ctr"/>
            <a:endParaRPr lang="de-DE" sz="2000" b="1" dirty="0" smtClean="0">
              <a:solidFill>
                <a:schemeClr val="tx2">
                  <a:lumMod val="50000"/>
                </a:schemeClr>
              </a:solidFill>
            </a:endParaRPr>
          </a:p>
          <a:p>
            <a:pPr marL="457200" indent="-457200" algn="ctr">
              <a:buAutoNum type="arabicPeriod" startAt="2"/>
            </a:pPr>
            <a:r>
              <a:rPr lang="de-DE" sz="2000" b="1" dirty="0" smtClean="0">
                <a:solidFill>
                  <a:schemeClr val="bg1"/>
                </a:solidFill>
              </a:rPr>
              <a:t>indem</a:t>
            </a:r>
            <a:r>
              <a:rPr lang="de-DE" sz="2000" b="1" dirty="0" smtClean="0">
                <a:solidFill>
                  <a:schemeClr val="tx2">
                    <a:lumMod val="50000"/>
                  </a:schemeClr>
                </a:solidFill>
              </a:rPr>
              <a:t> ihr Gott, unserem Vater, und dem Herrn Jesus Christus </a:t>
            </a:r>
          </a:p>
          <a:p>
            <a:pPr marL="457200" indent="-457200" algn="ctr"/>
            <a:r>
              <a:rPr lang="de-DE" sz="2000" b="1" dirty="0" smtClean="0">
                <a:solidFill>
                  <a:schemeClr val="tx2">
                    <a:lumMod val="50000"/>
                  </a:schemeClr>
                </a:solidFill>
              </a:rPr>
              <a:t>        </a:t>
            </a:r>
            <a:r>
              <a:rPr lang="de-DE" sz="2000" b="1" dirty="0" smtClean="0">
                <a:solidFill>
                  <a:srgbClr val="FFFF00"/>
                </a:solidFill>
              </a:rPr>
              <a:t>allezeit und für alles</a:t>
            </a:r>
            <a:r>
              <a:rPr lang="de-DE" sz="2000" b="1" dirty="0" smtClean="0">
                <a:solidFill>
                  <a:schemeClr val="tx2">
                    <a:lumMod val="50000"/>
                  </a:schemeClr>
                </a:solidFill>
              </a:rPr>
              <a:t> dankt, </a:t>
            </a:r>
          </a:p>
          <a:p>
            <a:pPr marL="457200" indent="-457200" algn="ctr"/>
            <a:r>
              <a:rPr lang="de-DE" sz="2000" b="1" dirty="0" smtClean="0">
                <a:solidFill>
                  <a:schemeClr val="tx2">
                    <a:lumMod val="50000"/>
                  </a:schemeClr>
                </a:solidFill>
              </a:rPr>
              <a:t>(nicht </a:t>
            </a:r>
            <a:r>
              <a:rPr lang="de-DE" sz="2000" b="1" dirty="0" smtClean="0">
                <a:solidFill>
                  <a:srgbClr val="FFFF00"/>
                </a:solidFill>
              </a:rPr>
              <a:t>empfunden</a:t>
            </a:r>
            <a:r>
              <a:rPr lang="de-DE" sz="2000" b="1" dirty="0" smtClean="0">
                <a:solidFill>
                  <a:schemeClr val="tx2">
                    <a:lumMod val="50000"/>
                  </a:schemeClr>
                </a:solidFill>
              </a:rPr>
              <a:t>e Dankbarkeit, sondern Dank</a:t>
            </a:r>
            <a:r>
              <a:rPr lang="de-DE" sz="2000" b="1" dirty="0" smtClean="0">
                <a:solidFill>
                  <a:srgbClr val="FFFF00"/>
                </a:solidFill>
              </a:rPr>
              <a:t>sag</a:t>
            </a:r>
            <a:r>
              <a:rPr lang="de-DE" sz="2000" b="1" dirty="0" smtClean="0">
                <a:solidFill>
                  <a:schemeClr val="tx2">
                    <a:lumMod val="50000"/>
                  </a:schemeClr>
                </a:solidFill>
              </a:rPr>
              <a:t>ung!)</a:t>
            </a:r>
          </a:p>
          <a:p>
            <a:pPr algn="ctr"/>
            <a:endParaRPr lang="de-DE" sz="2000" b="1" dirty="0" smtClean="0">
              <a:solidFill>
                <a:schemeClr val="tx2">
                  <a:lumMod val="50000"/>
                </a:schemeClr>
              </a:solidFill>
            </a:endParaRPr>
          </a:p>
          <a:p>
            <a:pPr algn="ctr"/>
            <a:r>
              <a:rPr lang="de-DE" sz="2000" b="1" dirty="0" smtClean="0">
                <a:solidFill>
                  <a:schemeClr val="bg1"/>
                </a:solidFill>
              </a:rPr>
              <a:t>3.    indem</a:t>
            </a:r>
            <a:r>
              <a:rPr lang="de-DE" sz="2000" b="1" dirty="0" smtClean="0">
                <a:solidFill>
                  <a:schemeClr val="tx2">
                    <a:lumMod val="50000"/>
                  </a:schemeClr>
                </a:solidFill>
              </a:rPr>
              <a:t> ihr euch in der Ehrfurcht vor Christus </a:t>
            </a:r>
            <a:r>
              <a:rPr lang="de-DE" sz="3600" b="1" dirty="0" smtClean="0">
                <a:solidFill>
                  <a:srgbClr val="FFFF00"/>
                </a:solidFill>
              </a:rPr>
              <a:t>einander</a:t>
            </a:r>
            <a:r>
              <a:rPr lang="de-DE" sz="2000" b="1" dirty="0" smtClean="0">
                <a:solidFill>
                  <a:srgbClr val="FFFF00"/>
                </a:solidFill>
              </a:rPr>
              <a:t> unterordnet</a:t>
            </a:r>
            <a:r>
              <a:rPr lang="de-DE" sz="2000" b="1" dirty="0" smtClean="0">
                <a:solidFill>
                  <a:schemeClr val="tx2">
                    <a:lumMod val="50000"/>
                  </a:schemeClr>
                </a:solidFill>
              </a:rPr>
              <a:t>. </a:t>
            </a:r>
            <a:endParaRPr lang="en-US" sz="3600" b="1" dirty="0">
              <a:solidFill>
                <a:schemeClr val="tx2">
                  <a:lumMod val="50000"/>
                </a:schemeClr>
              </a:solidFill>
            </a:endParaRPr>
          </a:p>
          <a:p>
            <a:pPr algn="ctr"/>
            <a:endParaRPr lang="ru-RU" sz="3600" dirty="0">
              <a:solidFill>
                <a:srgbClr val="FFFF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amond(in)">
                                      <p:cBhvr>
                                        <p:cTn id="18" dur="2000"/>
                                        <p:tgtEl>
                                          <p:spTgt spid="6">
                                            <p:txEl>
                                              <p:pRg st="3" end="3"/>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amond(in)">
                                      <p:cBhvr>
                                        <p:cTn id="21" dur="2000"/>
                                        <p:tgtEl>
                                          <p:spTgt spid="6">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amond(in)">
                                      <p:cBhvr>
                                        <p:cTn id="24" dur="2000"/>
                                        <p:tgtEl>
                                          <p:spTgt spid="6">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amond(in)">
                                      <p:cBhvr>
                                        <p:cTn id="27" dur="2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diamond(in)">
                                      <p:cBhvr>
                                        <p:cTn id="32" dur="20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diamond(in)">
                                      <p:cBhvr>
                                        <p:cTn id="37" dur="2000"/>
                                        <p:tgtEl>
                                          <p:spTgt spid="6">
                                            <p:txEl>
                                              <p:pRg st="10" end="10"/>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Effect transition="in" filter="diamond(in)">
                                      <p:cBhvr>
                                        <p:cTn id="40" dur="2000"/>
                                        <p:tgtEl>
                                          <p:spTgt spid="6">
                                            <p:txEl>
                                              <p:pRg st="11" end="11"/>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diamond(in)">
                                      <p:cBhvr>
                                        <p:cTn id="43" dur="2000"/>
                                        <p:tgtEl>
                                          <p:spTgt spid="6">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6">
                                            <p:txEl>
                                              <p:pRg st="14" end="14"/>
                                            </p:txEl>
                                          </p:spTgt>
                                        </p:tgtEl>
                                        <p:attrNameLst>
                                          <p:attrName>style.visibility</p:attrName>
                                        </p:attrNameLst>
                                      </p:cBhvr>
                                      <p:to>
                                        <p:strVal val="visible"/>
                                      </p:to>
                                    </p:set>
                                    <p:animEffect transition="in" filter="diamond(in)">
                                      <p:cBhvr>
                                        <p:cTn id="48" dur="2000"/>
                                        <p:tgtEl>
                                          <p:spTgt spid="6">
                                            <p:txEl>
                                              <p:pRg st="14" end="14"/>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6">
                                            <p:txEl>
                                              <p:pRg st="15" end="15"/>
                                            </p:txEl>
                                          </p:spTgt>
                                        </p:tgtEl>
                                        <p:attrNameLst>
                                          <p:attrName>style.visibility</p:attrName>
                                        </p:attrNameLst>
                                      </p:cBhvr>
                                      <p:to>
                                        <p:strVal val="visible"/>
                                      </p:to>
                                    </p:set>
                                    <p:animEffect transition="in" filter="diamond(in)">
                                      <p:cBhvr>
                                        <p:cTn id="51" dur="2000"/>
                                        <p:tgtEl>
                                          <p:spTgt spid="6">
                                            <p:txEl>
                                              <p:pRg st="15" end="15"/>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6">
                                            <p:txEl>
                                              <p:pRg st="16" end="16"/>
                                            </p:txEl>
                                          </p:spTgt>
                                        </p:tgtEl>
                                        <p:attrNameLst>
                                          <p:attrName>style.visibility</p:attrName>
                                        </p:attrNameLst>
                                      </p:cBhvr>
                                      <p:to>
                                        <p:strVal val="visible"/>
                                      </p:to>
                                    </p:set>
                                    <p:animEffect transition="in" filter="diamond(in)">
                                      <p:cBhvr>
                                        <p:cTn id="54" dur="2000"/>
                                        <p:tgtEl>
                                          <p:spTgt spid="6">
                                            <p:txEl>
                                              <p:pRg st="16" end="1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animEffect transition="in" filter="diamond(in)">
                                      <p:cBhvr>
                                        <p:cTn id="59" dur="2000"/>
                                        <p:tgtEl>
                                          <p:spTgt spid="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77885" y="142852"/>
            <a:ext cx="8470075" cy="6709529"/>
          </a:xfrm>
          <a:prstGeom prst="rect">
            <a:avLst/>
          </a:prstGeom>
          <a:noFill/>
        </p:spPr>
        <p:txBody>
          <a:bodyPr wrap="none" rtlCol="0">
            <a:spAutoFit/>
          </a:bodyPr>
          <a:lstStyle/>
          <a:p>
            <a:pPr algn="ctr"/>
            <a:endParaRPr lang="de-DE" sz="3600" dirty="0" smtClean="0">
              <a:solidFill>
                <a:srgbClr val="FFFF00"/>
              </a:solidFill>
            </a:endParaRPr>
          </a:p>
          <a:p>
            <a:pPr algn="ctr"/>
            <a:r>
              <a:rPr lang="de-DE" sz="3600" dirty="0" smtClean="0">
                <a:solidFill>
                  <a:srgbClr val="FFFF00"/>
                </a:solidFill>
              </a:rPr>
              <a:t>durch gegenseitige Erbauung </a:t>
            </a:r>
          </a:p>
          <a:p>
            <a:pPr algn="ctr"/>
            <a:r>
              <a:rPr lang="de-DE" sz="3600" dirty="0" smtClean="0">
                <a:solidFill>
                  <a:srgbClr val="FFFF00"/>
                </a:solidFill>
              </a:rPr>
              <a:t>mittels Anbetung</a:t>
            </a:r>
            <a:r>
              <a:rPr lang="ru-RU" sz="3600" dirty="0" smtClean="0">
                <a:solidFill>
                  <a:srgbClr val="FFFF00"/>
                </a:solidFill>
              </a:rPr>
              <a:t>/</a:t>
            </a:r>
            <a:r>
              <a:rPr lang="de-DE" sz="3600" dirty="0" smtClean="0">
                <a:solidFill>
                  <a:srgbClr val="FFFF00"/>
                </a:solidFill>
              </a:rPr>
              <a:t>Lobpreis</a:t>
            </a:r>
          </a:p>
          <a:p>
            <a:pPr algn="ctr"/>
            <a:r>
              <a:rPr lang="de-DE" sz="3600" u="sng" dirty="0" smtClean="0">
                <a:solidFill>
                  <a:srgbClr val="FFFF00"/>
                </a:solidFill>
              </a:rPr>
              <a:t>in der Gemeinde</a:t>
            </a:r>
            <a:r>
              <a:rPr lang="de-DE" sz="3600" dirty="0" smtClean="0">
                <a:solidFill>
                  <a:srgbClr val="FFFF00"/>
                </a:solidFill>
              </a:rPr>
              <a:t>!</a:t>
            </a:r>
          </a:p>
          <a:p>
            <a:pPr algn="ctr"/>
            <a:endParaRPr lang="de-DE" sz="2000" dirty="0" smtClean="0">
              <a:solidFill>
                <a:srgbClr val="FFFF00"/>
              </a:solidFill>
            </a:endParaRPr>
          </a:p>
          <a:p>
            <a:pPr algn="ctr"/>
            <a:r>
              <a:rPr lang="de-DE" sz="3600" dirty="0" smtClean="0">
                <a:solidFill>
                  <a:srgbClr val="FFFF00"/>
                </a:solidFill>
              </a:rPr>
              <a:t>durch Dank</a:t>
            </a:r>
            <a:r>
              <a:rPr lang="de-DE" sz="3600" u="sng" dirty="0" smtClean="0">
                <a:solidFill>
                  <a:srgbClr val="FFFF00"/>
                </a:solidFill>
              </a:rPr>
              <a:t>sagung</a:t>
            </a:r>
            <a:r>
              <a:rPr lang="de-DE" sz="3600" dirty="0" smtClean="0">
                <a:solidFill>
                  <a:srgbClr val="FFFF00"/>
                </a:solidFill>
              </a:rPr>
              <a:t>,</a:t>
            </a:r>
          </a:p>
          <a:p>
            <a:pPr algn="ctr"/>
            <a:r>
              <a:rPr lang="de-DE" sz="3600" dirty="0" smtClean="0">
                <a:solidFill>
                  <a:srgbClr val="FFFF00"/>
                </a:solidFill>
              </a:rPr>
              <a:t>(aus der im Laufe der Zeit</a:t>
            </a:r>
          </a:p>
          <a:p>
            <a:pPr algn="ctr"/>
            <a:r>
              <a:rPr lang="de-DE" sz="3600" dirty="0" smtClean="0">
                <a:solidFill>
                  <a:srgbClr val="FFFF00"/>
                </a:solidFill>
              </a:rPr>
              <a:t> Dank</a:t>
            </a:r>
            <a:r>
              <a:rPr lang="de-DE" sz="3600" u="sng" dirty="0" smtClean="0">
                <a:solidFill>
                  <a:srgbClr val="FFFF00"/>
                </a:solidFill>
              </a:rPr>
              <a:t>barkeit</a:t>
            </a:r>
            <a:r>
              <a:rPr lang="de-DE" sz="3600" dirty="0" smtClean="0">
                <a:solidFill>
                  <a:srgbClr val="FFFF00"/>
                </a:solidFill>
              </a:rPr>
              <a:t> wird!)</a:t>
            </a:r>
          </a:p>
          <a:p>
            <a:pPr algn="ctr"/>
            <a:endParaRPr lang="de-DE" sz="2000" dirty="0" smtClean="0">
              <a:solidFill>
                <a:srgbClr val="FFFF00"/>
              </a:solidFill>
            </a:endParaRPr>
          </a:p>
          <a:p>
            <a:pPr algn="ctr"/>
            <a:r>
              <a:rPr lang="de-DE" sz="3600" dirty="0" smtClean="0">
                <a:solidFill>
                  <a:srgbClr val="FFFF00"/>
                </a:solidFill>
              </a:rPr>
              <a:t>und durch </a:t>
            </a:r>
            <a:r>
              <a:rPr lang="de-DE" sz="5400" dirty="0" smtClean="0">
                <a:solidFill>
                  <a:srgbClr val="FFFF00"/>
                </a:solidFill>
              </a:rPr>
              <a:t>gegenseitige</a:t>
            </a:r>
            <a:r>
              <a:rPr lang="de-DE" sz="3600" dirty="0" smtClean="0">
                <a:solidFill>
                  <a:srgbClr val="FFFF00"/>
                </a:solidFill>
              </a:rPr>
              <a:t> </a:t>
            </a:r>
            <a:r>
              <a:rPr lang="de-DE" sz="3600" u="sng" dirty="0" smtClean="0">
                <a:solidFill>
                  <a:srgbClr val="FFFF00"/>
                </a:solidFill>
              </a:rPr>
              <a:t>Unterordnung</a:t>
            </a:r>
          </a:p>
          <a:p>
            <a:pPr algn="ctr"/>
            <a:r>
              <a:rPr lang="de-DE" sz="3600" dirty="0" smtClean="0">
                <a:solidFill>
                  <a:srgbClr val="FFFF00"/>
                </a:solidFill>
              </a:rPr>
              <a:t>in unseren </a:t>
            </a:r>
            <a:r>
              <a:rPr lang="de-DE" sz="3600" u="sng" dirty="0" smtClean="0">
                <a:solidFill>
                  <a:srgbClr val="FFFF00"/>
                </a:solidFill>
              </a:rPr>
              <a:t>Alltagsbeziehungen</a:t>
            </a:r>
          </a:p>
          <a:p>
            <a:pPr algn="ctr"/>
            <a:r>
              <a:rPr lang="de-DE" sz="3600" dirty="0" smtClean="0">
                <a:solidFill>
                  <a:srgbClr val="FFFF00"/>
                </a:solidFill>
              </a:rPr>
              <a:t>in der Furcht Gottes</a:t>
            </a:r>
            <a:endParaRPr lang="ru-RU" sz="36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amond(in)">
                                      <p:cBhvr>
                                        <p:cTn id="10" dur="2000"/>
                                        <p:tgtEl>
                                          <p:spTgt spid="6">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diamond(in)">
                                      <p:cBhvr>
                                        <p:cTn id="13" dur="20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diamond(in)">
                                      <p:cBhvr>
                                        <p:cTn id="18" dur="2000"/>
                                        <p:tgtEl>
                                          <p:spTgt spid="6">
                                            <p:txEl>
                                              <p:pRg st="5" end="5"/>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amond(in)">
                                      <p:cBhvr>
                                        <p:cTn id="21" dur="2000"/>
                                        <p:tgtEl>
                                          <p:spTgt spid="6">
                                            <p:txEl>
                                              <p:pRg st="6" end="6"/>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diamond(in)">
                                      <p:cBhvr>
                                        <p:cTn id="24" dur="20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diamond(in)">
                                      <p:cBhvr>
                                        <p:cTn id="29" dur="2000"/>
                                        <p:tgtEl>
                                          <p:spTgt spid="6">
                                            <p:txEl>
                                              <p:pRg st="9" end="9"/>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diamond(in)">
                                      <p:cBhvr>
                                        <p:cTn id="32" dur="2000"/>
                                        <p:tgtEl>
                                          <p:spTgt spid="6">
                                            <p:txEl>
                                              <p:pRg st="10" end="10"/>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diamond(in)">
                                      <p:cBhvr>
                                        <p:cTn id="35"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smtClean="0">
              <a:effectLst>
                <a:outerShdw blurRad="38100" dist="38100" dir="2700000" algn="tl">
                  <a:srgbClr val="000000">
                    <a:alpha val="43137"/>
                  </a:srgbClr>
                </a:outerShdw>
              </a:effectLst>
            </a:endParaRPr>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pic>
        <p:nvPicPr>
          <p:cNvPr id="5122" name="Picture 2" descr="http://www.wissenschaft-online.de/sixcms/media.php/912/thumbnails/keramiken.jpg.514644.jpg"/>
          <p:cNvPicPr>
            <a:picLocks noChangeAspect="1" noChangeArrowheads="1"/>
          </p:cNvPicPr>
          <p:nvPr/>
        </p:nvPicPr>
        <p:blipFill>
          <a:blip r:embed="rId2" cstate="print"/>
          <a:srcRect/>
          <a:stretch>
            <a:fillRect/>
          </a:stretch>
        </p:blipFill>
        <p:spPr bwMode="auto">
          <a:xfrm>
            <a:off x="3786182" y="1285860"/>
            <a:ext cx="5036379" cy="3357586"/>
          </a:xfrm>
          <a:prstGeom prst="rect">
            <a:avLst/>
          </a:prstGeom>
          <a:noFill/>
        </p:spPr>
      </p:pic>
      <p:pic>
        <p:nvPicPr>
          <p:cNvPr id="5124" name="Picture 4" descr="http://www.babsi.at/images/categories/554.JPG"/>
          <p:cNvPicPr>
            <a:picLocks noChangeAspect="1" noChangeArrowheads="1"/>
          </p:cNvPicPr>
          <p:nvPr/>
        </p:nvPicPr>
        <p:blipFill>
          <a:blip r:embed="rId3" cstate="print"/>
          <a:srcRect/>
          <a:stretch>
            <a:fillRect/>
          </a:stretch>
        </p:blipFill>
        <p:spPr bwMode="auto">
          <a:xfrm>
            <a:off x="428596" y="714356"/>
            <a:ext cx="3089634" cy="4429155"/>
          </a:xfrm>
          <a:prstGeom prst="rect">
            <a:avLst/>
          </a:prstGeom>
          <a:noFill/>
        </p:spPr>
      </p:pic>
      <p:sp>
        <p:nvSpPr>
          <p:cNvPr id="6" name="TextBox 5"/>
          <p:cNvSpPr txBox="1"/>
          <p:nvPr/>
        </p:nvSpPr>
        <p:spPr>
          <a:xfrm>
            <a:off x="500034" y="5214950"/>
            <a:ext cx="8392446" cy="1384995"/>
          </a:xfrm>
          <a:prstGeom prst="rect">
            <a:avLst/>
          </a:prstGeom>
          <a:noFill/>
        </p:spPr>
        <p:txBody>
          <a:bodyPr wrap="square" rtlCol="0">
            <a:spAutoFit/>
          </a:bodyPr>
          <a:lstStyle/>
          <a:p>
            <a:r>
              <a:rPr lang="de-DE" sz="2800" dirty="0" err="1" smtClean="0">
                <a:effectLst>
                  <a:outerShdw blurRad="38100" dist="38100" dir="2700000" algn="tl">
                    <a:srgbClr val="000000">
                      <a:alpha val="43137"/>
                    </a:srgbClr>
                  </a:outerShdw>
                </a:effectLst>
              </a:rPr>
              <a:t>Röm</a:t>
            </a:r>
            <a:r>
              <a:rPr lang="ru-RU" sz="2800" dirty="0" smtClean="0">
                <a:effectLst>
                  <a:outerShdw blurRad="38100" dist="38100" dir="2700000" algn="tl">
                    <a:srgbClr val="000000">
                      <a:alpha val="43137"/>
                    </a:srgbClr>
                  </a:outerShdw>
                </a:effectLst>
              </a:rPr>
              <a:t> 9:21  </a:t>
            </a:r>
            <a:r>
              <a:rPr lang="de-DE" sz="2800" dirty="0" smtClean="0"/>
              <a:t>Hat nicht </a:t>
            </a:r>
            <a:r>
              <a:rPr lang="de-DE" sz="2800" dirty="0" smtClean="0">
                <a:solidFill>
                  <a:srgbClr val="FFFF00"/>
                </a:solidFill>
              </a:rPr>
              <a:t>der Töpfer </a:t>
            </a:r>
            <a:r>
              <a:rPr lang="de-DE" sz="2800" dirty="0" smtClean="0"/>
              <a:t>Macht über den </a:t>
            </a:r>
            <a:r>
              <a:rPr lang="de-DE" sz="2800" dirty="0" smtClean="0">
                <a:solidFill>
                  <a:srgbClr val="FFFF00"/>
                </a:solidFill>
              </a:rPr>
              <a:t>Ton</a:t>
            </a:r>
            <a:r>
              <a:rPr lang="de-DE" sz="2800" dirty="0" smtClean="0"/>
              <a:t>, </a:t>
            </a:r>
            <a:r>
              <a:rPr lang="ru-RU" sz="2800" dirty="0" smtClean="0"/>
              <a:t> </a:t>
            </a:r>
            <a:r>
              <a:rPr lang="de-DE" sz="2800" dirty="0" smtClean="0"/>
              <a:t>aus derselben Masse das eine </a:t>
            </a:r>
            <a:r>
              <a:rPr lang="de-DE" sz="2800" dirty="0" smtClean="0">
                <a:solidFill>
                  <a:srgbClr val="FFFF00"/>
                </a:solidFill>
              </a:rPr>
              <a:t>Gefäß</a:t>
            </a:r>
            <a:r>
              <a:rPr lang="de-DE" sz="2800" dirty="0" smtClean="0"/>
              <a:t> zur Ehre, das andere zur Unehre zu machen?</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amond(in)">
                                      <p:cBhvr>
                                        <p:cTn id="1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42046" y="1000108"/>
            <a:ext cx="9289659" cy="5878532"/>
          </a:xfrm>
          <a:prstGeom prst="rect">
            <a:avLst/>
          </a:prstGeom>
          <a:noFill/>
        </p:spPr>
        <p:txBody>
          <a:bodyPr wrap="none" rtlCol="0">
            <a:spAutoFit/>
          </a:bodyPr>
          <a:lstStyle/>
          <a:p>
            <a:pPr algn="ctr"/>
            <a:r>
              <a:rPr lang="de-DE" sz="3600" u="sng" dirty="0" smtClean="0">
                <a:solidFill>
                  <a:srgbClr val="FFFF00"/>
                </a:solidFill>
                <a:effectLst>
                  <a:outerShdw blurRad="38100" dist="38100" dir="2700000" algn="tl">
                    <a:srgbClr val="000000">
                      <a:alpha val="43137"/>
                    </a:srgbClr>
                  </a:outerShdw>
                </a:effectLst>
              </a:rPr>
              <a:t>Gottes Instrumentarium</a:t>
            </a:r>
          </a:p>
          <a:p>
            <a:pPr algn="ctr"/>
            <a:r>
              <a:rPr lang="de-DE" sz="3600" u="sng" dirty="0" smtClean="0">
                <a:solidFill>
                  <a:srgbClr val="FFFF00"/>
                </a:solidFill>
                <a:effectLst>
                  <a:outerShdw blurRad="38100" dist="38100" dir="2700000" algn="tl">
                    <a:srgbClr val="000000">
                      <a:alpha val="43137"/>
                    </a:srgbClr>
                  </a:outerShdw>
                </a:effectLst>
              </a:rPr>
              <a:t>für meine Erfüllung mit dem </a:t>
            </a:r>
            <a:r>
              <a:rPr lang="de-DE" sz="3600" u="sng" dirty="0" err="1" smtClean="0">
                <a:solidFill>
                  <a:srgbClr val="FFFF00"/>
                </a:solidFill>
                <a:effectLst>
                  <a:outerShdw blurRad="38100" dist="38100" dir="2700000" algn="tl">
                    <a:srgbClr val="000000">
                      <a:alpha val="43137"/>
                    </a:srgbClr>
                  </a:outerShdw>
                </a:effectLst>
              </a:rPr>
              <a:t>Hl.Geist</a:t>
            </a:r>
            <a:endParaRPr lang="de-DE" sz="3600" u="sng" dirty="0" smtClean="0">
              <a:solidFill>
                <a:srgbClr val="FFFF00"/>
              </a:solidFill>
              <a:effectLst>
                <a:outerShdw blurRad="38100" dist="38100" dir="2700000" algn="tl">
                  <a:srgbClr val="000000">
                    <a:alpha val="43137"/>
                  </a:srgbClr>
                </a:outerShdw>
              </a:effectLst>
            </a:endParaRPr>
          </a:p>
          <a:p>
            <a:pPr algn="ctr"/>
            <a:r>
              <a:rPr lang="de-DE" sz="3600" u="sng" dirty="0" smtClean="0">
                <a:solidFill>
                  <a:srgbClr val="FFFF00"/>
                </a:solidFill>
                <a:effectLst>
                  <a:outerShdw blurRad="38100" dist="38100" dir="2700000" algn="tl">
                    <a:srgbClr val="000000">
                      <a:alpha val="43137"/>
                    </a:srgbClr>
                  </a:outerShdw>
                </a:effectLst>
              </a:rPr>
              <a:t>durch Unterordnung in meinem täglichen Leben:</a:t>
            </a:r>
          </a:p>
          <a:p>
            <a:pPr algn="ctr"/>
            <a:r>
              <a:rPr lang="de-DE" sz="2800" dirty="0" smtClean="0">
                <a:solidFill>
                  <a:schemeClr val="bg1"/>
                </a:solidFill>
                <a:effectLst>
                  <a:outerShdw blurRad="38100" dist="38100" dir="2700000" algn="tl">
                    <a:srgbClr val="000000">
                      <a:alpha val="43137"/>
                    </a:srgbClr>
                  </a:outerShdw>
                </a:effectLst>
              </a:rPr>
              <a:t>Jeder kann mit dem Geist erfüllt werden;</a:t>
            </a:r>
          </a:p>
          <a:p>
            <a:pPr algn="ctr"/>
            <a:r>
              <a:rPr lang="de-DE" sz="2800" dirty="0" smtClean="0">
                <a:solidFill>
                  <a:schemeClr val="bg1"/>
                </a:solidFill>
                <a:effectLst>
                  <a:outerShdw blurRad="38100" dist="38100" dir="2700000" algn="tl">
                    <a:srgbClr val="000000">
                      <a:alpha val="43137"/>
                    </a:srgbClr>
                  </a:outerShdw>
                </a:effectLst>
              </a:rPr>
              <a:t>Jeder kann „Erfüllungsgehilfe“ sein</a:t>
            </a:r>
            <a:endParaRPr lang="ru-RU" sz="2000" dirty="0">
              <a:solidFill>
                <a:schemeClr val="bg1"/>
              </a:solidFill>
              <a:effectLst>
                <a:outerShdw blurRad="38100" dist="38100" dir="2700000" algn="tl">
                  <a:srgbClr val="000000">
                    <a:alpha val="43137"/>
                  </a:srgbClr>
                </a:outerShdw>
              </a:effectLst>
            </a:endParaRPr>
          </a:p>
          <a:p>
            <a:pPr algn="ctr"/>
            <a:endParaRPr lang="ru-RU" sz="1600" dirty="0" smtClean="0">
              <a:solidFill>
                <a:srgbClr val="FFFF00"/>
              </a:solidFill>
            </a:endParaRPr>
          </a:p>
          <a:p>
            <a:pPr algn="ctr"/>
            <a:r>
              <a:rPr lang="de-DE" sz="2800" dirty="0" smtClean="0">
                <a:solidFill>
                  <a:schemeClr val="bg1"/>
                </a:solidFill>
              </a:rPr>
              <a:t>Ehemann</a:t>
            </a:r>
            <a:r>
              <a:rPr lang="ru-RU" sz="2800" dirty="0" smtClean="0">
                <a:solidFill>
                  <a:schemeClr val="bg1"/>
                </a:solidFill>
              </a:rPr>
              <a:t>/</a:t>
            </a:r>
            <a:r>
              <a:rPr lang="de-DE" sz="2800" dirty="0" smtClean="0">
                <a:solidFill>
                  <a:schemeClr val="bg1"/>
                </a:solidFill>
              </a:rPr>
              <a:t>Ehefrau </a:t>
            </a:r>
            <a:r>
              <a:rPr lang="de-DE" sz="2800" b="1" u="sng" dirty="0" smtClean="0">
                <a:solidFill>
                  <a:srgbClr val="FFFF00"/>
                </a:solidFill>
              </a:rPr>
              <a:t>DURCH GEGENSEITIGE UNTERORDNUNG</a:t>
            </a:r>
            <a:endParaRPr lang="ru-RU" sz="2800" b="1" u="sng" dirty="0" smtClean="0">
              <a:solidFill>
                <a:srgbClr val="FFFF00"/>
              </a:solidFill>
            </a:endParaRPr>
          </a:p>
          <a:p>
            <a:pPr algn="ctr"/>
            <a:endParaRPr lang="ru-RU" sz="2800" dirty="0">
              <a:solidFill>
                <a:srgbClr val="FFFF00"/>
              </a:solidFill>
            </a:endParaRPr>
          </a:p>
          <a:p>
            <a:pPr algn="ctr"/>
            <a:r>
              <a:rPr lang="de-DE" sz="2800" dirty="0" smtClean="0">
                <a:solidFill>
                  <a:schemeClr val="bg1"/>
                </a:solidFill>
              </a:rPr>
              <a:t>Kinder </a:t>
            </a:r>
            <a:r>
              <a:rPr lang="ru-RU" sz="2800" dirty="0" smtClean="0">
                <a:solidFill>
                  <a:schemeClr val="bg1"/>
                </a:solidFill>
              </a:rPr>
              <a:t>/</a:t>
            </a:r>
            <a:r>
              <a:rPr lang="de-DE" sz="2800" dirty="0" smtClean="0">
                <a:solidFill>
                  <a:schemeClr val="bg1"/>
                </a:solidFill>
              </a:rPr>
              <a:t>Eltern </a:t>
            </a:r>
            <a:r>
              <a:rPr lang="de-DE" sz="2800" b="1" u="sng" dirty="0">
                <a:solidFill>
                  <a:srgbClr val="FFFF00"/>
                </a:solidFill>
              </a:rPr>
              <a:t>DURCH GEGENSEITIGE UNTERORDNUNG</a:t>
            </a:r>
            <a:endParaRPr lang="ru-RU" sz="2800" dirty="0" smtClean="0">
              <a:solidFill>
                <a:srgbClr val="FFFF00"/>
              </a:solidFill>
            </a:endParaRPr>
          </a:p>
          <a:p>
            <a:pPr algn="ctr"/>
            <a:endParaRPr lang="ru-RU" sz="2800" dirty="0">
              <a:solidFill>
                <a:srgbClr val="FFFF00"/>
              </a:solidFill>
            </a:endParaRPr>
          </a:p>
          <a:p>
            <a:pPr algn="ctr"/>
            <a:r>
              <a:rPr lang="de-DE" sz="2800" dirty="0" smtClean="0">
                <a:solidFill>
                  <a:schemeClr val="bg1"/>
                </a:solidFill>
              </a:rPr>
              <a:t>Arbeitgeber, Vorgesetzter</a:t>
            </a:r>
            <a:r>
              <a:rPr lang="ru-RU" sz="2800" dirty="0" smtClean="0">
                <a:solidFill>
                  <a:schemeClr val="bg1"/>
                </a:solidFill>
              </a:rPr>
              <a:t>/</a:t>
            </a:r>
            <a:r>
              <a:rPr lang="de-DE" sz="2800" dirty="0" smtClean="0">
                <a:solidFill>
                  <a:schemeClr val="bg1"/>
                </a:solidFill>
              </a:rPr>
              <a:t>Arbeitnehmer, Untergebener</a:t>
            </a:r>
          </a:p>
          <a:p>
            <a:pPr algn="ctr"/>
            <a:r>
              <a:rPr lang="de-DE" sz="2800" b="1" u="sng" dirty="0">
                <a:solidFill>
                  <a:srgbClr val="FFFF00"/>
                </a:solidFill>
              </a:rPr>
              <a:t>DURCH GEGENSEITIGE UNTERORDNUNG</a:t>
            </a:r>
            <a:endParaRPr lang="ru-RU" sz="2800" dirty="0" smtClean="0">
              <a:solidFill>
                <a:srgbClr val="FFFF00"/>
              </a:solidFill>
            </a:endParaRPr>
          </a:p>
          <a:p>
            <a:pPr algn="ctr"/>
            <a:endParaRPr lang="ru-RU" sz="2800"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diamond(in)">
                                      <p:cBhvr>
                                        <p:cTn id="7" dur="2000"/>
                                        <p:tgtEl>
                                          <p:spTgt spid="6">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diamond(in)">
                                      <p:cBhvr>
                                        <p:cTn id="12" dur="20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diamond(in)">
                                      <p:cBhvr>
                                        <p:cTn id="17" dur="2000"/>
                                        <p:tgtEl>
                                          <p:spTgt spid="6">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diamond(in)">
                                      <p:cBhvr>
                                        <p:cTn id="22"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30" name="Picture 6" descr="http://www.toepferspass.de/prod_pix/5283.jpg"/>
          <p:cNvPicPr>
            <a:picLocks noChangeAspect="1" noChangeArrowheads="1"/>
          </p:cNvPicPr>
          <p:nvPr/>
        </p:nvPicPr>
        <p:blipFill>
          <a:blip r:embed="rId3" cstate="print"/>
          <a:srcRect/>
          <a:stretch>
            <a:fillRect/>
          </a:stretch>
        </p:blipFill>
        <p:spPr bwMode="auto">
          <a:xfrm rot="20716311">
            <a:off x="6820945" y="110209"/>
            <a:ext cx="2231505" cy="160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259057" y="629532"/>
            <a:ext cx="8625888" cy="5262979"/>
          </a:xfrm>
          <a:prstGeom prst="rect">
            <a:avLst/>
          </a:prstGeom>
          <a:noFill/>
        </p:spPr>
        <p:txBody>
          <a:bodyPr wrap="none" rtlCol="0">
            <a:spAutoFit/>
          </a:bodyPr>
          <a:lstStyle/>
          <a:p>
            <a:pPr algn="ctr"/>
            <a:endParaRPr lang="ru-RU" sz="1600" dirty="0" smtClean="0">
              <a:solidFill>
                <a:srgbClr val="FFFF00"/>
              </a:solidFill>
            </a:endParaRPr>
          </a:p>
          <a:p>
            <a:pPr algn="ctr"/>
            <a:r>
              <a:rPr lang="de-DE" sz="2800" dirty="0" smtClean="0">
                <a:solidFill>
                  <a:srgbClr val="FFFF00"/>
                </a:solidFill>
              </a:rPr>
              <a:t>Ehemann</a:t>
            </a:r>
            <a:r>
              <a:rPr lang="ru-RU" sz="2800" dirty="0" smtClean="0">
                <a:solidFill>
                  <a:srgbClr val="FFFF00"/>
                </a:solidFill>
              </a:rPr>
              <a:t>/</a:t>
            </a:r>
            <a:r>
              <a:rPr lang="de-DE" sz="2800" dirty="0" smtClean="0">
                <a:solidFill>
                  <a:srgbClr val="FFFF00"/>
                </a:solidFill>
              </a:rPr>
              <a:t>Ehefrau</a:t>
            </a:r>
            <a:endParaRPr lang="ru-RU" sz="2800" dirty="0" smtClean="0">
              <a:solidFill>
                <a:srgbClr val="FFFF00"/>
              </a:solidFill>
            </a:endParaRPr>
          </a:p>
          <a:p>
            <a:pPr algn="ctr"/>
            <a:r>
              <a:rPr lang="de-DE" dirty="0" smtClean="0"/>
              <a:t>…wenn auch etliche Männer dem Wort nicht gehorchen 1.Ptr.3:1</a:t>
            </a:r>
          </a:p>
          <a:p>
            <a:pPr algn="ctr"/>
            <a:r>
              <a:rPr lang="de-DE" dirty="0" smtClean="0"/>
              <a:t>…seid nicht bitter gegen eure Frauen  Kol 3:19</a:t>
            </a:r>
          </a:p>
          <a:p>
            <a:pPr algn="ctr"/>
            <a:r>
              <a:rPr lang="de-AT" dirty="0"/>
              <a:t>Und ihr Männer, wohnet mit Vernunft bei </a:t>
            </a:r>
            <a:r>
              <a:rPr lang="de-AT" dirty="0" smtClean="0"/>
              <a:t> euren Ehefrauen </a:t>
            </a:r>
            <a:r>
              <a:rPr lang="de-AT" dirty="0"/>
              <a:t>als dem schwächeren </a:t>
            </a:r>
            <a:r>
              <a:rPr lang="de-AT" dirty="0" smtClean="0"/>
              <a:t>Partner </a:t>
            </a:r>
          </a:p>
          <a:p>
            <a:pPr algn="ctr"/>
            <a:r>
              <a:rPr lang="de-AT" dirty="0" smtClean="0"/>
              <a:t>und </a:t>
            </a:r>
            <a:r>
              <a:rPr lang="de-AT" dirty="0"/>
              <a:t>erweiset ihnen </a:t>
            </a:r>
            <a:r>
              <a:rPr lang="de-AT" dirty="0" smtClean="0"/>
              <a:t>Ehre… </a:t>
            </a:r>
            <a:r>
              <a:rPr lang="de-AT" dirty="0"/>
              <a:t>damit eure Gebete nicht gehindert werden. </a:t>
            </a:r>
          </a:p>
          <a:p>
            <a:pPr algn="ctr"/>
            <a:r>
              <a:rPr lang="de-AT" dirty="0"/>
              <a:t>(1Pe 3:7)</a:t>
            </a:r>
          </a:p>
          <a:p>
            <a:pPr algn="ctr"/>
            <a:endParaRPr lang="de-AT" dirty="0"/>
          </a:p>
          <a:p>
            <a:pPr algn="ctr"/>
            <a:endParaRPr lang="de-DE" dirty="0" smtClean="0"/>
          </a:p>
          <a:p>
            <a:pPr algn="ctr"/>
            <a:r>
              <a:rPr lang="de-DE" sz="2800" dirty="0" smtClean="0">
                <a:solidFill>
                  <a:srgbClr val="FFFF00"/>
                </a:solidFill>
              </a:rPr>
              <a:t>Kinder </a:t>
            </a:r>
            <a:r>
              <a:rPr lang="ru-RU" sz="2800" dirty="0" smtClean="0">
                <a:solidFill>
                  <a:srgbClr val="FFFF00"/>
                </a:solidFill>
              </a:rPr>
              <a:t>/</a:t>
            </a:r>
            <a:r>
              <a:rPr lang="de-DE" sz="2800" dirty="0" smtClean="0">
                <a:solidFill>
                  <a:srgbClr val="FFFF00"/>
                </a:solidFill>
              </a:rPr>
              <a:t>Eltern</a:t>
            </a:r>
            <a:endParaRPr lang="ru-RU" sz="2800" dirty="0" smtClean="0">
              <a:solidFill>
                <a:srgbClr val="FFFF00"/>
              </a:solidFill>
            </a:endParaRPr>
          </a:p>
          <a:p>
            <a:pPr algn="ctr"/>
            <a:r>
              <a:rPr lang="de-DE" dirty="0" smtClean="0"/>
              <a:t>zum Zorn reizen, entmutigen, den Eltern ungehorsam Kol 3:21; 2Tim 3:2</a:t>
            </a:r>
            <a:endParaRPr lang="ru-RU" dirty="0"/>
          </a:p>
          <a:p>
            <a:pPr algn="ctr"/>
            <a:endParaRPr lang="de-DE" sz="2800" dirty="0" smtClean="0">
              <a:solidFill>
                <a:srgbClr val="FFFF00"/>
              </a:solidFill>
            </a:endParaRPr>
          </a:p>
          <a:p>
            <a:pPr algn="ctr"/>
            <a:r>
              <a:rPr lang="de-DE" sz="2800" dirty="0" smtClean="0">
                <a:solidFill>
                  <a:srgbClr val="FFFF00"/>
                </a:solidFill>
              </a:rPr>
              <a:t>Arbeitgeber, Vorgesetzter, Lehrer</a:t>
            </a:r>
            <a:r>
              <a:rPr lang="ru-RU" sz="2800" dirty="0" smtClean="0">
                <a:solidFill>
                  <a:srgbClr val="FFFF00"/>
                </a:solidFill>
              </a:rPr>
              <a:t>/</a:t>
            </a:r>
            <a:endParaRPr lang="de-DE" sz="2800" dirty="0" smtClean="0">
              <a:solidFill>
                <a:srgbClr val="FFFF00"/>
              </a:solidFill>
            </a:endParaRPr>
          </a:p>
          <a:p>
            <a:pPr algn="ctr"/>
            <a:r>
              <a:rPr lang="de-DE" sz="2800" dirty="0" smtClean="0">
                <a:solidFill>
                  <a:srgbClr val="FFFF00"/>
                </a:solidFill>
              </a:rPr>
              <a:t>Arbeitnehmer, Untergebener, Schüler</a:t>
            </a:r>
            <a:endParaRPr lang="ru-RU" sz="2800" dirty="0" smtClean="0">
              <a:solidFill>
                <a:srgbClr val="FFFF00"/>
              </a:solidFill>
            </a:endParaRPr>
          </a:p>
          <a:p>
            <a:pPr algn="ctr"/>
            <a:r>
              <a:rPr lang="de-DE" dirty="0" smtClean="0"/>
              <a:t>                     „sonderliche“ Vorgesetzte, Untergebene, </a:t>
            </a:r>
          </a:p>
          <a:p>
            <a:pPr algn="ctr"/>
            <a:r>
              <a:rPr lang="de-DE" dirty="0" smtClean="0"/>
              <a:t>keine Augendienerei Kol 3:22</a:t>
            </a:r>
            <a:endParaRPr lang="ru-RU" dirty="0"/>
          </a:p>
        </p:txBody>
      </p:sp>
      <p:pic>
        <p:nvPicPr>
          <p:cNvPr id="1026" name="Picture 2" descr="http://www.keramikbedarf.net/shop/images/product_images/info_images/1248_0.gif"/>
          <p:cNvPicPr>
            <a:picLocks noChangeAspect="1" noChangeArrowheads="1"/>
          </p:cNvPicPr>
          <p:nvPr/>
        </p:nvPicPr>
        <p:blipFill>
          <a:blip r:embed="rId4" cstate="print"/>
          <a:srcRect/>
          <a:stretch>
            <a:fillRect/>
          </a:stretch>
        </p:blipFill>
        <p:spPr bwMode="auto">
          <a:xfrm rot="972749">
            <a:off x="7841558" y="3742012"/>
            <a:ext cx="1194756" cy="1346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i.ebayimg.com/06/!B4Z3BCQB2k~$(KGrHqUOKikEyZMqnFvZBMp)yYbIog~~_35.JPG"/>
          <p:cNvPicPr>
            <a:picLocks noChangeAspect="1" noChangeArrowheads="1"/>
          </p:cNvPicPr>
          <p:nvPr/>
        </p:nvPicPr>
        <p:blipFill>
          <a:blip r:embed="rId5" cstate="print"/>
          <a:srcRect b="6475"/>
          <a:stretch>
            <a:fillRect/>
          </a:stretch>
        </p:blipFill>
        <p:spPr bwMode="auto">
          <a:xfrm rot="1521118">
            <a:off x="292502" y="4952967"/>
            <a:ext cx="1759513" cy="1596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amond(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amond(in)">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amond(in)">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amond(in)">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amond(in)">
                                      <p:cBhvr>
                                        <p:cTn id="32" dur="20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diamond(in)">
                                      <p:cBhvr>
                                        <p:cTn id="37" dur="20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diamond(in)">
                                      <p:cBhvr>
                                        <p:cTn id="42" dur="20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diamond(in)">
                                      <p:cBhvr>
                                        <p:cTn id="47" dur="20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diamond(in)">
                                      <p:cBhvr>
                                        <p:cTn id="52" dur="2000"/>
                                        <p:tgtEl>
                                          <p:spTgt spid="6">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diamond(in)">
                                      <p:cBhvr>
                                        <p:cTn id="57" dur="2000"/>
                                        <p:tgtEl>
                                          <p:spTgt spid="6">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6">
                                            <p:txEl>
                                              <p:pRg st="15" end="15"/>
                                            </p:txEl>
                                          </p:spTgt>
                                        </p:tgtEl>
                                        <p:attrNameLst>
                                          <p:attrName>style.visibility</p:attrName>
                                        </p:attrNameLst>
                                      </p:cBhvr>
                                      <p:to>
                                        <p:strVal val="visible"/>
                                      </p:to>
                                    </p:set>
                                    <p:animEffect transition="in" filter="diamond(in)">
                                      <p:cBhvr>
                                        <p:cTn id="62" dur="2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rot="416550">
            <a:off x="966534" y="450968"/>
            <a:ext cx="7524817" cy="6001643"/>
          </a:xfrm>
          <a:prstGeom prst="rect">
            <a:avLst/>
          </a:prstGeom>
          <a:noFill/>
        </p:spPr>
        <p:txBody>
          <a:bodyPr wrap="none" lIns="91440" tIns="45720" rIns="91440" bIns="45720">
            <a:spAutoFit/>
          </a:bodyPr>
          <a:lstStyle/>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Willst Du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mit dem</a:t>
            </a:r>
          </a:p>
          <a:p>
            <a:pPr algn="ctr"/>
            <a:r>
              <a:rPr lang="de-DE" sz="96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Heil</a:t>
            </a: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igen Geist </a:t>
            </a:r>
          </a:p>
          <a:p>
            <a:pPr algn="ctr"/>
            <a:r>
              <a:rPr lang="de-DE" sz="96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erfüllt sein?</a:t>
            </a: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30" name="Picture 6" descr="http://www.matzesdruckertankstelle.de/images/tankstelle.jpg"/>
          <p:cNvPicPr>
            <a:picLocks noChangeAspect="1" noChangeArrowheads="1"/>
          </p:cNvPicPr>
          <p:nvPr/>
        </p:nvPicPr>
        <p:blipFill>
          <a:blip r:embed="rId2" cstate="print"/>
          <a:srcRect/>
          <a:stretch>
            <a:fillRect/>
          </a:stretch>
        </p:blipFill>
        <p:spPr bwMode="auto">
          <a:xfrm>
            <a:off x="323528" y="1412776"/>
            <a:ext cx="2762250" cy="2762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26" name="AutoShape 2" descr="data:image/jpeg;base64,/9j/4AAQSkZJRgABAQAAAQABAAD/2wCEAAkGBg8NDBAPDBAQDxANDQ8OEA0NEQ8PDxEPFBAVFBQQEhIXJyYeFxkkGRUVHzsgJScpLCwsFSAzNTAqNScrLCkBCQoKDgwOGQ8PGTUkHiU1NTM1LSk1MykxNTI1NTU0MDUwMikyNCwtMCktLy8sKiwpKTUsLCksLDQsKTU0LCksKf/AABEIAOEA4QMBIgACEQEDEQH/xAAcAAEBAAIDAQEAAAAAAAAAAAAABgUHAwQIAQL/xABREAABAwAEBBAJCAkDBQAAAAAAAQIDBAUGERY0U9EHEiExNVFhcnOBkZKTorHCCBMXM0FxdLKzFCI3VXWCocMVIyQyVGKUo9JCUoQYJUPB8P/EABsBAQEBAQEBAQEAAAAAAAAAAAAGBQcEAQMC/8QANBEAAQEEBggGAgIDAAAAAAAAAAECAwQFFTM0UXGBBhEWUmGRobESITHB0eEUQRM1MlPw/9oADAMBAAIRAxEAPwDdTnK5Va1brv3nbW4m6Y6m1rQ6O5WzOarvSiosjuPXuFaU1YKA6Vv7ytRUX+Z66/Ff+BrpzlVVVVVVVb1VddV21NCDg/59bTS+RgzWbLBqjDCa2l8/Mu8Jqv3OhXMMJqv3OhXMQYNGi3V6mFtHE7qdfkvMJqv3OhXMMJqv3OhXMQYFFur1G0cTup1+S8wmq/c6Fcwwmq/c6FcxBgUW6vUbRxO6nX5LzCar9zoVzDCar9zoVzEGBRbq9RtHE7qdfkvMJqv3OhXMMJqv3OhXMQYFFur1G0cTup1+S8wmq/c6Fcwwmq/c6FcxBgUW6vUbRxO6nX5LzCar9zoVzDCar9zoVzEGBRbq9RtHE7qdfkvMJqv3OhXMMJqv3OhXMQYFFur1G0cTup1+S8wmq/c6Fcwwmq/c6FcxBgUW6vUbRxO6nX5LzCar9zoVzDCar9zoVzEGBRbq9RtHE7qdfkvMJqv3OhXMMJqv3OhXMQYFFur1G0cTup1+S8wmq/c6Fcwwmq/c6FcxBgUW6vUbRxO6nX5NiUSuqFM5Gxua1yrciK1YlVdxdQySOVioire1VuRy66L6EXb9Zqk2BZamOpNDVsi3uYqxq5ddUuvaq7ty/geCMgkcs+NlfI2ZVOGottXbxNS8DO3n0wf6Xk3PxBmlEcVpti+KHtaQRe2m2L4oe1pBFDK6pcSE0jtLOHuoABqE4AAAAAAAAAAAAAAAAAAAAAAAAAAAAAAAAAC3sHi8nDd1CILeweLycN3UM6ZVGZuyC2JgpxXg+AnDoJ3LTbF8UPa0gi9tNsXxQ9rSCKCV1S4kJpHaWcPdQADUJw56FQnzyJHEl7lRVRFVE1E19UyWCFMybee0+2Px5m8k7DYZkRkY8cvPCyVEqlLiLcfyPFXXr1eRrvBCmZNOe0YIUzJpz2mxAeOk33A1dnoW9ef0a7wQpmTTntGCFMyac9psQCk33AbPQt68/o13ghTMmnPaMEKZk057TYgFJvuA2ehb15/RrvBCmZNOe0YIUzJpz2mxAKTfcBs9C3rz+jXeCFMyac9owQpmTTntNiAUm+4DZ6FvXn9Gu8EKZk057RghTMmnPabEApN9wGz0LevP6Nd4IUzJpz2jBCmZNOe02IBSb7gNnoW9ef0a7wQpmTTntGCFMyac9psQCk33AbPQt68/o13ghTMm3ntOhWFWS0ZyNmRGq5NMiIqLqX3eg2mQ9u8Zj4HvHqhI549eow16GbM5O4hYdXjCrr8vUmgAbJKAt7B4vJw3dQiC3sHi8nDd1DOmVTmbsgtiYKcIAJw6Cdy02xfFD2tIIvbTbF8UPa0gigldUuJCaR2lnD3UAA1CcM1Y/Hmbx/YbDNeWPx5m8f2GwycmddkX2j1lXFT6ADNKAAAAAAA+BVCqTtbWvZBK6JjFkVuo5b0aiLtbp+L5+7cs+J4upDzxES6h2fE9a1IYas7X0hZnJC5GMa5WpqIqrct16qp1MK6Zleq0xUjr3Ku2qrd61MpUtnZKYiuaqMY1btO69b12kQjkiYp+9Vl20qqtxApFxsU+Vl02qqv6RdR9wrpmV6rRhXTMr1WmUwCfl28xc4wCfl28xc56vx5levM9n4s3vXn9mLwrpmV6rRhXTMr1WmUwCfl28xc58fYKS5bpmqvoTSqh8/HmV68x+LN715/ZjMK6Zleq0qLK16+lNe2a7Tx3Lpk1Ec1dz0LqENSqK6GR0ciXOYtyp/7QpLBedm3jPeU+y+Jf/ko7baX960U+yqMifzGXTxpV9UVFLQhrd4zHwPfLkhrd4zHwPfLyX16G9PbG1incmgAUxzwFvYPF5OG7qEQW9g8Xk4buoZ0yqczdkFsTBThABOHQTuWm2L4oe1pBF7abYvih7WkEUErqlxITSO0s4e6gAGoThmrH48zeP7DYZryx+PM3j+w2GTkzrsi+0esq4qfQAZpQA69Pp0dGgknmdpY4Y3yyPX/SxjVc5eRDnVTV2iNoqVS6gU+gx0hZJ30eWBPFMe+PxipdpfGJ83X9OsATlO8JR/jXfJqA1YkX5izTKkiptuRqXJ6tU4P+pWkfwEPTSZjTJWWb0LK1rSD5RRKP+pVVRssr2RNfcty6TTaqpfqX6wBc/wDUpSPq+HppMxhZNGRrnK5auYquVVVflU2uq3r6Dr+QavMjD/URDyDV5kYf6iI/J45dvfJtNeJ+L1w6fakeMouJzeWFn1cz+qmzGUq/whJaNH4uKr4kbeq6s8ireuvq3GF8g1eZGHp4jp1roM1zRIHzyUdr2RtVz0hkjkejUS9XaRNVeI/l3Duna62GUReB/DqFcul8TthEXgWEfhKz3ppqviuv1bp3ot25qG47J2nhragxUyjXo2VFRWPu0zHtW5zHbqLypcvpPGp6W8H3YD/m0jsYfuek2YAADXNrcek9TPdMlYLzs28Z7ymOtbj0nqZ7pkbBedm3jPeUknP9kuKkND/264r2UtCGt3jMfA98uSGt3jMfA98vJfXob09sbWKdyaABTHPAW9g8Xk4buoRBb2DxeThu6hnTKpzN2QWxMFOEAE4dBO5abYvih7WkEXtpti+KHtaQRQSuqXEhNI7Szh7qAAahOGasfjzN4/sNhmvLH48zeP7DYZOTOuyL7R6yrip9ABmlAR2ixaj9GVLPIx2lmnT5NB6F8ZIiork3UYjncR5OU9CeEjKiVbQ2+laaruJIXIvvIeegAezLIxNZVVCaxEa1KFRrkTURP1TTxmez7LbGUL2KjfBaAZQAAA+KfQAeLrRwtjrClsYiNayl0hrWprI1JXIiJxHoXwfdgP8Am0jsjPPlqdk6Z7bSfjPN3aDNftodQsRzHP8AGUykqmluS65I9v1n5vHjLtlWm11Ifk9esOWFbbXUiG4T4S2HkeSk5Wnx9vGXLpYX3+i9Woh5KSht9Dw0tB/7EMLa3HpPUz3TI2C87NvGe8pO06mOnldK/Xet9yayJrIicRRWC87NvGe8pOwjxHkw8bPoqqSkC9ZezRHjPoqr2UtCGt3jMfA98uSGt3jMfA986BL69CjntjaxTuTQAKY54C3sHi8nDd1CILeweLycN3UM6ZVOZuyC2JgpwgAnDoJ3LTbF8UPa0gi9tNsXxQ9rSCKCV1S4kJpHaWcPdQADUJwzVj8eZvH9hsM15Y/Hmbx/YbDJyZ12RfaPWVcVPoAM0oDRvhK0xL6vh9P7RMvHpGp2Ka9o2hdT5apWtWrB8mSGSbVkVJNJG5zXfNu172r6TN6P1bePr5YkW9KJR4ofvuRZXe+3kNg1J9Hjvs2mfGlAPOp7OstsZQvYqN8Fp4wPRNhNG6rUq6CGsZHUaejQshdfHJIyRGNRqParEW69ETUW65QDbQIby11D/G/2KT/iPLXUP8b/AGKT/iAXIIby11D/ABv9ik/4nUrXR2qaGBz4Jn0mREXSQxxSsVzvQiueiI1N0A86Wp2TpnttJ+M82nod7BQe10z8o0/TaW6eaSWS7TzSPkddqJpnuVy3cam4NDvYKD2umflGbNbK3l3MidWJvLuhnwAQxzcFTYLzs28Z7yksVNgvOzbxnvKaUrtTH/fo15LbWM+xaENbvGY+B75ckNbvGY+B750iX16FbPbG1incmgAUxzwFvYPF5OG7qEQW9g8Xk4buoZ0yqczdkFsTBThABOHQTuWm2L4oe1pBF7abYvih7WkEUErqlxITSO0s4e6gAGoThmrH48zeP7DYZryx+PM3j+w2GTkzrsi+0esq4qfTipNIbFG+SRbmRsc9zl1ka1L1XkQ5TW+jpaj5FUzqOxbpaxVYET0pClyzO9V1zfvmaUB52tBWb6dTaTS3Iv7RSHyKvobp3KrW8iXfdN81J9Hjvs2mfGlNa13ZdaDZGhzyNulrGsWzremqkKUeVIm8aKrvvmyqk+jx32bTPjSgHnQAAAAAAAAA3Pod7BQe10z8o0wbn0O9goPa6Z+UZs0sreXcyJ1Ym8u6GfABDHNwVNgvOzbxnvKSxU2C87NvGe8ppSu1MZ9jXkttYz7KWhDW7xmPge+XJDW7xmPge+dIl9ehWz2xtYp3JoAFMc8Bb2DxeThu6hEFvYPF5OG7qGdMqnM3ZBbEwU4QATh0E7lpti+KHtaQRe2m2L4oe1pBFBK6pcSE0jtLOHuoABqE4Zqx+PM3j+w2Ga8sfjzN4/sNhk5M67IvtHrKuKhy3a/Kp5tr6mOtXauOCJyrRWSJCxW6yUWNVdLN965yp62obJ0cbafo+rFosLrqRWCOiS5fnMo+tI/cvv0qb5do6OgHYv5JQnVhO26anJdEi67KMi6i7mncl/qa0zSgODwiokZU9DYxEa1lNa1rU1kalHkRETiOepPo8d9m0z40px+EhsVRfb0+BIclSfR477NpnxpQDzoAAAAAAAAAbn0O9goPa6Z+UaYNz6HewUHtdM/KM2aWVvLuZE6sTeXdDPgAhjm4KmwXnZt4z3lJYqbBedm3jPeU0pXamM+xryW2sZ9lLQhrd4zHwPfLkhrd4zHwPfOkS+vQrZ7Y2sU7k0ACmOeAt7B4vJw3dQiC3sHi8nDd1DOmVTmbsgtiYKcIAJw6Cdy02xfFD2tIIvbTbF8UPa0gigldUuJCaR2lnD3UAA1CcM1Y/Hmbx/YX1LpLIYnyyuRjImOe97tZrGperl9SIQNj8eZvH9h0fCBtE6i1THRo1udT5lY9UyMaI56cblYnqvJyZ12RfaPWVcVNb0VklsLTq56OSjabTOTJUGNdRu4516J63qel4YWxtaxiI1rGo1rWpciNRLkRE2rjXegbZRlBqdlJcn6+sLpnOVNVIkvSJibl17vvmxzNKA1H4SGxVF9vT4EhyVJ9Hjvs2mfGlOPwkNiqL7enwJDkqT6PHfZtM+NKAedAAAAAAAAADc+h3sFB7XTPyjTBufQ7T/sUHtdM7IjNmia4VvVw7mROk1wTeXdDPgXLtC5dpSI8K3HOvA1cCpsEv62beM95ScobL5Y70/8AIz0fzIbSigYxfmta2/X0qIhuSeFVp5/Lr/xKOQwStvf59erw/rFDlIa3eMx8D3y5Ia3eMx8D3y8l9ehvT2xtYp3JoAFMc8Bb2DxeThu6hEFvYPF5OG7qGdMqnM3ZBbEwU4QATh0E7lpti+KHtaQRe2m2L4oe1pBFBK6pcSE0jtLOHuoABqE4Zqx+PM3j+wlfCVoj1ZV8qIuka6kRKvoR7kY5vKjXc0qrH48zeP7CmttZSKuKulokq6VXIj4pbr/FzN/cfdta6LuKpOTOuyL7R6yripwaHNYx0mo6A+JUubQ4YlRP9L4mJG9vK1SlPMdTWkrex9Lko1Ih00L3q5YJNN4mS7U8bBKmst12txpempWUvwlE8UviKvVJVTUWWdFjau2qNair+BmlAdrwkayYlEoVGvRZH0h8+l9KMbGrL1TdV/4KZWg0N0Oh+rHpcq1TPJd/LIr5G/g5DX1k7H1haqsvl9Zq9KLpkWSZyKxr2N1qPR27XovTUTVW9V1/Q1NqqGkUZ9GlYjoJIlhdEiq1FjVLtKituVEu2gDxQDaejnY6g1VJQkq6BIEnZSFkRHyv0ytdHpf31W795eU1YAAAAAAAD0t4P7UWoNVL/wBtpGv6ozTuhHUFGrGuoqPTY/Gwuimcsauey9WsvRb2qi6+6enLP2cotWweIoMSQxad0mkRz3/Pddet71VfQnIAZHxTdpOQ+eKbtJyH7B81IfNSH48Um0nIfq4+gahqBDW7xmPge+XJDW7xmPge+aEvr0MWe2NrFO5NAApjngLeweLycN3UIgt7B4vJw3dQzplU5m7ILYmCnCACcOgnctNsXxQ9rSCL202xfFD2tIIoJXVLiQmkdpZw91AANQnDNWPx5m8f2GwzVtV1i6jTJKxEcqIqXOvu1U3DN4dz5KPlcY0dCPXrzxMJ5FZJ5nDwzjwPF1LruK+nVbDSY1jpMUc0a68czGyMX7rtQwtH0Oaoifp2VfREci3oqxNdcu4i3oYrDufJR8rhh3Pko+Vx4qPf3GvTsHvdFLZrERERERERLkRNRETaRD9EPh3Pko+Vww7nyUfK4Ue/uFOwe90Uoq7spQaxVi06jRUhYkcjFlS/So66+713JyGM8l1S/V1G5inQw7nyUfK4Ydz5KPlcKPf3CnYPe6Kd/wAl1S/V1G5ijyXVL9XUbmKdDDufJR8rhh3Pko+Vwo9/cKdg97op3/JdUv1dRuYo8l1S/V1G5inQw7nyUfK4Ydz5KPlcKPf3CnYPe6KZqqrC1bQpknodDghlajkSSNqo5Eclypf6jPEPh3Pko+Vww7nyUfK4Ue/uFOwe90UuAQ+Hc+Sj5XDDufJR8rhR7+4U7B73RS4BD4dz5KPlcMO58lHyuFHv7hTsHvdFLghrd4zHwPfPuHc+Sj5XGIriuH0t7XyNa1Wt0tzb9u/0nqg4N66eo00nkZk1msNEQyu3a+fl+joAA3CPBb2DxeThu6hEFvYPF5OG7qGdMqnM3ZBbEwU4QATh0E7lpti+KHtaQRe2m2L4oe1pBFBK6pcSE0jtLOHuoABqE4AAAAAAAAAAAAAAAAAAAAAAAAAAAAAAAAAC3sHi8nDd1CILeweLycN3UM6ZVOZuyC2JgpwgAnDoJkq7orpqucxiKrmsat3pVWKl6fgprw2st7FVU1Wrqqia7V27toxFNspRaQ5XsVWKuusSpcq7atXUvNKCjGXKKy36E7OJU3FtI8dr5p5alIAFtgHDlZepmGAcOVl6mY0aSccTAoCMuTmRILbAOHKy9TMMA4crL1MwpJxxFARlycyJBbYBw5WXqZhgHDlZepmFJOOIoCMuTmRILbAOHKy9TMMA4crL1MwpJxxFARlycyJBbYBw5WXqZhgHDlZepmFJOOIoCMuTmRILbAOHKy9TMMA4crL1MwpJxxFARlycyJBbYBw5WXqZhgHDlZepmFJOOIoCMuTmRILbAOHKy9TMMA4crL1MwpJxxFARlycyJBbYBw5WXqZhgHDlZepmFJOOIoCMuTmRILbAOHKy9TMMA4crL1MwpJxxFARlycyJBbYBw5WXqZhgHDlZepmFJOOIoCMuTmRILbAOHKy9TMMA4crL1MwpJxxFARlycyJLyx1HWKhq9+p4x7pLl/2oiIi/gKNY2jRLp5Fc+5b7pFRGcaJdeZlPn3I1LmJdq3Xaa7WRE2jwRsay+Z8DBtyiUPIV4r16vn6IiGG/R0n+38UBRAyimBgK186v/wB6VPoAOifAD6AAAAAAAAAAAAAAAAAAAAAAAAAAAAAAAAADs0DzrSjAPgPoAAP/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data:image/jpeg;base64,/9j/4AAQSkZJRgABAQAAAQABAAD/2wCEAAkGBg8NDBAPDBAQDxANDQ8OEA0NEQ8PDxEPFBAVFBQQEhIXJyYeFxkkGRUVHzsgJScpLCwsFSAzNTAqNScrLCkBCQoKDgwOGQ8PGTUkHiU1NTM1LSk1MykxNTI1NTU0MDUwMikyNCwtMCktLy8sKiwpKTUsLCksLDQsKTU0LCksKf/AABEIAOEA4QMBIgACEQEDEQH/xAAcAAEBAAIDAQEAAAAAAAAAAAAABgUHAwQIAQL/xABREAABAwAEBBAJCAkDBQAAAAAAAQIDBAUGERY0U9EHEiExNVFhcnOBkZKTorHCCBMXM0FxdLKzFCI3VXWCocMVIyQyVGKUo9JCUoQYJUPB8P/EABsBAQEBAQEBAQEAAAAAAAAAAAAGBQcEAQMC/8QANBEAAQEEBggGAgIDAAAAAAAAAAECAwQFFTM0UXGBBhEWUmGRobESITHB0eEUQRM1MlPw/9oADAMBAAIRAxEAPwDdTnK5Va1brv3nbW4m6Y6m1rQ6O5WzOarvSiosjuPXuFaU1YKA6Vv7ytRUX+Z66/Ff+BrpzlVVVVVVVb1VddV21NCDg/59bTS+RgzWbLBqjDCa2l8/Mu8Jqv3OhXMMJqv3OhXMQYNGi3V6mFtHE7qdfkvMJqv3OhXMMJqv3OhXMQYFFur1G0cTup1+S8wmq/c6Fcwwmq/c6FcxBgUW6vUbRxO6nX5LzCar9zoVzDCar9zoVzEGBRbq9RtHE7qdfkvMJqv3OhXMMJqv3OhXMQYFFur1G0cTup1+S8wmq/c6Fcwwmq/c6FcxBgUW6vUbRxO6nX5LzCar9zoVzDCar9zoVzEGBRbq9RtHE7qdfkvMJqv3OhXMMJqv3OhXMQYFFur1G0cTup1+S8wmq/c6Fcwwmq/c6FcxBgUW6vUbRxO6nX5LzCar9zoVzDCar9zoVzEGBRbq9RtHE7qdfkvMJqv3OhXMMJqv3OhXMQYFFur1G0cTup1+S8wmq/c6Fcwwmq/c6FcxBgUW6vUbRxO6nX5NiUSuqFM5Gxua1yrciK1YlVdxdQySOVioire1VuRy66L6EXb9Zqk2BZamOpNDVsi3uYqxq5ddUuvaq7ty/geCMgkcs+NlfI2ZVOGottXbxNS8DO3n0wf6Xk3PxBmlEcVpti+KHtaQRe2m2L4oe1pBFDK6pcSE0jtLOHuoABqE4AAAAAAAAAAAAAAAAAAAAAAAAAAAAAAAAAC3sHi8nDd1CILeweLycN3UM6ZVGZuyC2JgpxXg+AnDoJ3LTbF8UPa0gi9tNsXxQ9rSCKCV1S4kJpHaWcPdQADUJw56FQnzyJHEl7lRVRFVE1E19UyWCFMybee0+2Px5m8k7DYZkRkY8cvPCyVEqlLiLcfyPFXXr1eRrvBCmZNOe0YIUzJpz2mxAeOk33A1dnoW9ef0a7wQpmTTntGCFMyac9psQCk33AbPQt68/o13ghTMmnPaMEKZk057TYgFJvuA2ehb15/RrvBCmZNOe0YIUzJpz2mxAKTfcBs9C3rz+jXeCFMyac9owQpmTTntNiAUm+4DZ6FvXn9Gu8EKZk057RghTMmnPabEApN9wGz0LevP6Nd4IUzJpz2jBCmZNOe02IBSb7gNnoW9ef0a7wQpmTTntGCFMyac9psQCk33AbPQt68/o13ghTMm3ntOhWFWS0ZyNmRGq5NMiIqLqX3eg2mQ9u8Zj4HvHqhI549eow16GbM5O4hYdXjCrr8vUmgAbJKAt7B4vJw3dQiC3sHi8nDd1DOmVTmbsgtiYKcIAJw6Cdy02xfFD2tIIvbTbF8UPa0gigldUuJCaR2lnD3UAA1CcM1Y/Hmbx/YbDNeWPx5m8f2GwycmddkX2j1lXFT6ADNKAAAAAAA+BVCqTtbWvZBK6JjFkVuo5b0aiLtbp+L5+7cs+J4upDzxES6h2fE9a1IYas7X0hZnJC5GMa5WpqIqrct16qp1MK6Zleq0xUjr3Ku2qrd61MpUtnZKYiuaqMY1btO69b12kQjkiYp+9Vl20qqtxApFxsU+Vl02qqv6RdR9wrpmV6rRhXTMr1WmUwCfl28xc4wCfl28xc56vx5levM9n4s3vXn9mLwrpmV6rRhXTMr1WmUwCfl28xc58fYKS5bpmqvoTSqh8/HmV68x+LN715/ZjMK6Zleq0qLK16+lNe2a7Tx3Lpk1Ec1dz0LqENSqK6GR0ciXOYtyp/7QpLBedm3jPeU+y+Jf/ko7baX960U+yqMifzGXTxpV9UVFLQhrd4zHwPfLkhrd4zHwPfLyX16G9PbG1incmgAUxzwFvYPF5OG7qEQW9g8Xk4buoZ0yqczdkFsTBThABOHQTuWm2L4oe1pBF7abYvih7WkEUErqlxITSO0s4e6gAGoThmrH48zeP7DYZryx+PM3j+w2GTkzrsi+0esq4qfQAZpQA69Pp0dGgknmdpY4Y3yyPX/SxjVc5eRDnVTV2iNoqVS6gU+gx0hZJ30eWBPFMe+PxipdpfGJ83X9OsATlO8JR/jXfJqA1YkX5izTKkiptuRqXJ6tU4P+pWkfwEPTSZjTJWWb0LK1rSD5RRKP+pVVRssr2RNfcty6TTaqpfqX6wBc/wDUpSPq+HppMxhZNGRrnK5auYquVVVflU2uq3r6Dr+QavMjD/URDyDV5kYf6iI/J45dvfJtNeJ+L1w6fakeMouJzeWFn1cz+qmzGUq/whJaNH4uKr4kbeq6s8ireuvq3GF8g1eZGHp4jp1roM1zRIHzyUdr2RtVz0hkjkejUS9XaRNVeI/l3Duna62GUReB/DqFcul8TthEXgWEfhKz3ppqviuv1bp3ot25qG47J2nhragxUyjXo2VFRWPu0zHtW5zHbqLypcvpPGp6W8H3YD/m0jsYfuek2YAADXNrcek9TPdMlYLzs28Z7ymOtbj0nqZ7pkbBedm3jPeUknP9kuKkND/264r2UtCGt3jMfA98uSGt3jMfA98vJfXob09sbWKdyaABTHPAW9g8Xk4buoRBb2DxeThu6hnTKpzN2QWxMFOEAE4dBO5abYvih7WkEXtpti+KHtaQRQSuqXEhNI7Szh7qAAahOGasfjzN4/sNhmvLH48zeP7DYZOTOuyL7R6yrip9ABmlAR2ixaj9GVLPIx2lmnT5NB6F8ZIiork3UYjncR5OU9CeEjKiVbQ2+laaruJIXIvvIeegAezLIxNZVVCaxEa1KFRrkTURP1TTxmez7LbGUL2KjfBaAZQAAA+KfQAeLrRwtjrClsYiNayl0hrWprI1JXIiJxHoXwfdgP8Am0jsjPPlqdk6Z7bSfjPN3aDNftodQsRzHP8AGUykqmluS65I9v1n5vHjLtlWm11Ifk9esOWFbbXUiG4T4S2HkeSk5Wnx9vGXLpYX3+i9Woh5KSht9Dw0tB/7EMLa3HpPUz3TI2C87NvGe8pO06mOnldK/Xet9yayJrIicRRWC87NvGe8pOwjxHkw8bPoqqSkC9ZezRHjPoqr2UtCGt3jMfA98uSGt3jMfA986BL69CjntjaxTuTQAKY54C3sHi8nDd1CILeweLycN3UM6ZVOZuyC2JgpwgAnDoJ3LTbF8UPa0gi9tNsXxQ9rSCKCV1S4kJpHaWcPdQADUJwzVj8eZvH9hsM15Y/Hmbx/YbDJyZ12RfaPWVcVPoAM0oDRvhK0xL6vh9P7RMvHpGp2Ka9o2hdT5apWtWrB8mSGSbVkVJNJG5zXfNu172r6TN6P1bePr5YkW9KJR4ofvuRZXe+3kNg1J9Hjvs2mfGlAPOp7OstsZQvYqN8Fp4wPRNhNG6rUq6CGsZHUaejQshdfHJIyRGNRqParEW69ETUW65QDbQIby11D/G/2KT/iPLXUP8b/AGKT/iAXIIby11D/ABv9ik/4nUrXR2qaGBz4Jn0mREXSQxxSsVzvQiueiI1N0A86Wp2TpnttJ+M82nod7BQe10z8o0/TaW6eaSWS7TzSPkddqJpnuVy3cam4NDvYKD2umflGbNbK3l3MidWJvLuhnwAQxzcFTYLzs28Z7yksVNgvOzbxnvKaUrtTH/fo15LbWM+xaENbvGY+B75ckNbvGY+B750iX16FbPbG1incmgAUxzwFvYPF5OG7qEQW9g8Xk4buoZ0yqczdkFsTBThABOHQTuWm2L4oe1pBF7abYvih7WkEUErqlxITSO0s4e6gAGoThmrH48zeP7DYZryx+PM3j+w2GTkzrsi+0esq4qfTipNIbFG+SRbmRsc9zl1ka1L1XkQ5TW+jpaj5FUzqOxbpaxVYET0pClyzO9V1zfvmaUB52tBWb6dTaTS3Iv7RSHyKvobp3KrW8iXfdN81J9Hjvs2mfGlNa13ZdaDZGhzyNulrGsWzremqkKUeVIm8aKrvvmyqk+jx32bTPjSgHnQAAAAAAAAA3Pod7BQe10z8o0wbn0O9goPa6Z+UZs0sreXcyJ1Ym8u6GfABDHNwVNgvOzbxnvKSxU2C87NvGe8ppSu1MZ9jXkttYz7KWhDW7xmPge+XJDW7xmPge+dIl9ehWz2xtYp3JoAFMc8Bb2DxeThu6hEFvYPF5OG7qGdMqnM3ZBbEwU4QATh0E7lpti+KHtaQRe2m2L4oe1pBFBK6pcSE0jtLOHuoABqE4Zqx+PM3j+w2Ga8sfjzN4/sNhk5M67IvtHrKuKhy3a/Kp5tr6mOtXauOCJyrRWSJCxW6yUWNVdLN965yp62obJ0cbafo+rFosLrqRWCOiS5fnMo+tI/cvv0qb5do6OgHYv5JQnVhO26anJdEi67KMi6i7mncl/qa0zSgODwiokZU9DYxEa1lNa1rU1kalHkRETiOepPo8d9m0z40px+EhsVRfb0+BIclSfR477NpnxpQDzoAAAAAAAAAbn0O9goPa6Z+UaYNz6HewUHtdM/KM2aWVvLuZE6sTeXdDPgAhjm4KmwXnZt4z3lJYqbBedm3jPeU0pXamM+xryW2sZ9lLQhrd4zHwPfLkhrd4zHwPfOkS+vQrZ7Y2sU7k0ACmOeAt7B4vJw3dQiC3sHi8nDd1DOmVTmbsgtiYKcIAJw6Cdy02xfFD2tIIvbTbF8UPa0gigldUuJCaR2lnD3UAA1CcM1Y/Hmbx/YX1LpLIYnyyuRjImOe97tZrGperl9SIQNj8eZvH9h0fCBtE6i1THRo1udT5lY9UyMaI56cblYnqvJyZ12RfaPWVcVNb0VklsLTq56OSjabTOTJUGNdRu4516J63qel4YWxtaxiI1rGo1rWpciNRLkRE2rjXegbZRlBqdlJcn6+sLpnOVNVIkvSJibl17vvmxzNKA1H4SGxVF9vT4EhyVJ9Hjvs2mfGlOPwkNiqL7enwJDkqT6PHfZtM+NKAedAAAAAAAAADc+h3sFB7XTPyjTBufQ7T/sUHtdM7IjNmia4VvVw7mROk1wTeXdDPgXLtC5dpSI8K3HOvA1cCpsEv62beM95ScobL5Y70/8AIz0fzIbSigYxfmta2/X0qIhuSeFVp5/Lr/xKOQwStvf59erw/rFDlIa3eMx8D3y5Ia3eMx8D3y8l9ehvT2xtYp3JoAFMc8Bb2DxeThu6hEFvYPF5OG7qGdMqnM3ZBbEwU4QATh0E7lpti+KHtaQRe2m2L4oe1pBFBK6pcSE0jtLOHuoABqE4Zqx+PM3j+wlfCVoj1ZV8qIuka6kRKvoR7kY5vKjXc0qrH48zeP7CmttZSKuKulokq6VXIj4pbr/FzN/cfdta6LuKpOTOuyL7R6yripwaHNYx0mo6A+JUubQ4YlRP9L4mJG9vK1SlPMdTWkrex9Lko1Ih00L3q5YJNN4mS7U8bBKmst12txpempWUvwlE8UviKvVJVTUWWdFjau2qNair+BmlAdrwkayYlEoVGvRZH0h8+l9KMbGrL1TdV/4KZWg0N0Oh+rHpcq1TPJd/LIr5G/g5DX1k7H1haqsvl9Zq9KLpkWSZyKxr2N1qPR27XovTUTVW9V1/Q1NqqGkUZ9GlYjoJIlhdEiq1FjVLtKituVEu2gDxQDaejnY6g1VJQkq6BIEnZSFkRHyv0ytdHpf31W795eU1YAAAAAAAD0t4P7UWoNVL/wBtpGv6ozTuhHUFGrGuoqPTY/Gwuimcsauey9WsvRb2qi6+6enLP2cotWweIoMSQxad0mkRz3/Pddet71VfQnIAZHxTdpOQ+eKbtJyH7B81IfNSH48Um0nIfq4+gahqBDW7xmPge+XJDW7xmPge+aEvr0MWe2NrFO5NAApjngLeweLycN3UIgt7B4vJw3dQzplU5m7ILYmCnCACcOgnctNsXxQ9rSCL202xfFD2tIIoJXVLiQmkdpZw91AANQnDNWPx5m8f2GwzVtV1i6jTJKxEcqIqXOvu1U3DN4dz5KPlcY0dCPXrzxMJ5FZJ5nDwzjwPF1LruK+nVbDSY1jpMUc0a68czGyMX7rtQwtH0Oaoifp2VfREci3oqxNdcu4i3oYrDufJR8rhh3Pko+Vx4qPf3GvTsHvdFLZrERERERERLkRNRETaRD9EPh3Pko+Vww7nyUfK4Ue/uFOwe90Uoq7spQaxVi06jRUhYkcjFlS/So66+713JyGM8l1S/V1G5inQw7nyUfK4Ydz5KPlcKPf3CnYPe6Kd/wAl1S/V1G5ijyXVL9XUbmKdDDufJR8rhh3Pko+Vwo9/cKdg97op3/JdUv1dRuYo8l1S/V1G5inQw7nyUfK4Ydz5KPlcKPf3CnYPe6KZqqrC1bQpknodDghlajkSSNqo5Eclypf6jPEPh3Pko+Vww7nyUfK4Ue/uFOwe90UuAQ+Hc+Sj5XDDufJR8rhR7+4U7B73RS4BD4dz5KPlcMO58lHyuFHv7hTsHvdFLghrd4zHwPfPuHc+Sj5XGIriuH0t7XyNa1Wt0tzb9u/0nqg4N66eo00nkZk1msNEQyu3a+fl+joAA3CPBb2DxeThu6hEFvYPF5OG7qGdMqnM3ZBbEwU4QATh0E7lpti+KHtaQRe2m2L4oe1pBFBK6pcSE0jtLOHuoABqE4AAAAAAAAAAAAAAAAAAAAAAAAAAAAAAAAAC3sHi8nDd1CILeweLycN3UM6ZVOZuyC2JgpwgAnDoJkq7orpqucxiKrmsat3pVWKl6fgprw2st7FVU1Wrqqia7V27toxFNspRaQ5XsVWKuusSpcq7atXUvNKCjGXKKy36E7OJU3FtI8dr5p5alIAFtgHDlZepmGAcOVl6mY0aSccTAoCMuTmRILbAOHKy9TMMA4crL1MwpJxxFARlycyJBbYBw5WXqZhgHDlZepmFJOOIoCMuTmRILbAOHKy9TMMA4crL1MwpJxxFARlycyJBbYBw5WXqZhgHDlZepmFJOOIoCMuTmRILbAOHKy9TMMA4crL1MwpJxxFARlycyJBbYBw5WXqZhgHDlZepmFJOOIoCMuTmRILbAOHKy9TMMA4crL1MwpJxxFARlycyJBbYBw5WXqZhgHDlZepmFJOOIoCMuTmRILbAOHKy9TMMA4crL1MwpJxxFARlycyJBbYBw5WXqZhgHDlZepmFJOOIoCMuTmRILbAOHKy9TMMA4crL1MwpJxxFARlycyJLyx1HWKhq9+p4x7pLl/2oiIi/gKNY2jRLp5Fc+5b7pFRGcaJdeZlPn3I1LmJdq3Xaa7WRE2jwRsay+Z8DBtyiUPIV4r16vn6IiGG/R0n+38UBRAyimBgK186v/wB6VPoAOifAD6AAAAAAAAAAAAAAAAAAAAAAAAAAAAAAAAADs0DzrSjAPgPoAAP/2Q=="/>
          <p:cNvSpPr>
            <a:spLocks noChangeAspect="1" noChangeArrowheads="1"/>
          </p:cNvSpPr>
          <p:nvPr/>
        </p:nvSpPr>
        <p:spPr bwMode="auto">
          <a:xfrm>
            <a:off x="6350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rot="416550">
            <a:off x="311527" y="352902"/>
            <a:ext cx="8834854" cy="6001643"/>
          </a:xfrm>
          <a:prstGeom prst="rect">
            <a:avLst/>
          </a:prstGeom>
          <a:noFill/>
        </p:spPr>
        <p:txBody>
          <a:bodyPr wrap="none" lIns="91440" tIns="45720" rIns="91440" bIns="45720">
            <a:spAutoFit/>
          </a:bodyPr>
          <a:lstStyle/>
          <a:p>
            <a:pPr algn="ctr"/>
            <a:r>
              <a:rPr lang="de-DE"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Gottes Füllstation</a:t>
            </a:r>
          </a:p>
          <a:p>
            <a:pPr algn="ctr"/>
            <a:r>
              <a:rPr lang="de-DE"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rPr>
              <a:t> für Dich:</a:t>
            </a:r>
          </a:p>
          <a:p>
            <a:pPr algn="ctr"/>
            <a:r>
              <a:rPr lang="de-DE" sz="48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Deine Gemeinde;</a:t>
            </a:r>
          </a:p>
          <a:p>
            <a:pPr algn="ctr"/>
            <a:r>
              <a:rPr lang="de-DE"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Deine Ehe;</a:t>
            </a:r>
          </a:p>
          <a:p>
            <a:pPr algn="ctr"/>
            <a:r>
              <a:rPr lang="de-DE" sz="48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Deine Familie;</a:t>
            </a:r>
          </a:p>
          <a:p>
            <a:pPr algn="ctr"/>
            <a:r>
              <a:rPr lang="de-DE"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Deine alltäglichen </a:t>
            </a:r>
          </a:p>
          <a:p>
            <a:pPr algn="ctr"/>
            <a:r>
              <a:rPr lang="de-DE" sz="4800" b="1" i="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sozialen Beziehungen</a:t>
            </a:r>
          </a:p>
          <a:p>
            <a:pPr algn="ctr"/>
            <a:r>
              <a:rPr lang="de-DE" sz="48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rPr>
              <a:t>in der Schule, am Arbeitsplatz etc.</a:t>
            </a:r>
            <a:endParaRPr lang="ru-RU" sz="48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268" y="-2738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feld 1"/>
          <p:cNvSpPr txBox="1"/>
          <p:nvPr/>
        </p:nvSpPr>
        <p:spPr>
          <a:xfrm>
            <a:off x="-15689" y="337880"/>
            <a:ext cx="9187900" cy="6186309"/>
          </a:xfrm>
          <a:prstGeom prst="rect">
            <a:avLst/>
          </a:prstGeom>
          <a:noFill/>
        </p:spPr>
        <p:txBody>
          <a:bodyPr wrap="none" rtlCol="0">
            <a:spAutoFit/>
          </a:bodyPr>
          <a:lstStyle/>
          <a:p>
            <a:r>
              <a:rPr lang="de-AT" sz="3600" b="1" dirty="0" smtClean="0">
                <a:effectLst>
                  <a:outerShdw blurRad="38100" dist="38100" dir="2700000" algn="tl">
                    <a:srgbClr val="000000">
                      <a:alpha val="43137"/>
                    </a:srgbClr>
                  </a:outerShdw>
                </a:effectLst>
              </a:rPr>
              <a:t>Und wenn </a:t>
            </a:r>
          </a:p>
          <a:p>
            <a:r>
              <a:rPr lang="de-AT" sz="3600" b="1" dirty="0" smtClean="0">
                <a:effectLst>
                  <a:outerShdw blurRad="38100" dist="38100" dir="2700000" algn="tl">
                    <a:srgbClr val="000000">
                      <a:alpha val="43137"/>
                    </a:srgbClr>
                  </a:outerShdw>
                </a:effectLst>
              </a:rPr>
              <a:t>ich merke, </a:t>
            </a:r>
          </a:p>
          <a:p>
            <a:r>
              <a:rPr lang="de-AT" sz="3600" b="1" dirty="0" smtClean="0">
                <a:effectLst>
                  <a:outerShdw blurRad="38100" dist="38100" dir="2700000" algn="tl">
                    <a:srgbClr val="000000">
                      <a:alpha val="43137"/>
                    </a:srgbClr>
                  </a:outerShdw>
                </a:effectLst>
              </a:rPr>
              <a:t>dass </a:t>
            </a:r>
          </a:p>
          <a:p>
            <a:r>
              <a:rPr lang="de-AT" sz="3600" b="1" dirty="0" smtClean="0">
                <a:effectLst>
                  <a:outerShdw blurRad="38100" dist="38100" dir="2700000" algn="tl">
                    <a:srgbClr val="000000">
                      <a:alpha val="43137"/>
                    </a:srgbClr>
                  </a:outerShdw>
                </a:effectLst>
              </a:rPr>
              <a:t>an meiner </a:t>
            </a:r>
          </a:p>
          <a:p>
            <a:r>
              <a:rPr lang="de-AT" sz="3600" b="1" dirty="0" smtClean="0">
                <a:effectLst>
                  <a:outerShdw blurRad="38100" dist="38100" dir="2700000" algn="tl">
                    <a:srgbClr val="000000">
                      <a:alpha val="43137"/>
                    </a:srgbClr>
                  </a:outerShdw>
                </a:effectLst>
              </a:rPr>
              <a:t>Innenwand</a:t>
            </a:r>
          </a:p>
          <a:p>
            <a:r>
              <a:rPr lang="de-AT" sz="3600" b="1" dirty="0" smtClean="0">
                <a:effectLst>
                  <a:outerShdw blurRad="38100" dist="38100" dir="2700000" algn="tl">
                    <a:srgbClr val="000000">
                      <a:alpha val="43137"/>
                    </a:srgbClr>
                  </a:outerShdw>
                </a:effectLst>
              </a:rPr>
              <a:t>noch </a:t>
            </a:r>
          </a:p>
          <a:p>
            <a:r>
              <a:rPr lang="de-AT" sz="3600" b="1" dirty="0" smtClean="0">
                <a:effectLst>
                  <a:outerShdw blurRad="38100" dist="38100" dir="2700000" algn="tl">
                    <a:srgbClr val="000000">
                      <a:alpha val="43137"/>
                    </a:srgbClr>
                  </a:outerShdw>
                </a:effectLst>
              </a:rPr>
              <a:t>Schmutzreste </a:t>
            </a:r>
          </a:p>
          <a:p>
            <a:r>
              <a:rPr lang="de-AT" sz="3600" b="1" dirty="0" smtClean="0">
                <a:effectLst>
                  <a:outerShdw blurRad="38100" dist="38100" dir="2700000" algn="tl">
                    <a:srgbClr val="000000">
                      <a:alpha val="43137"/>
                    </a:srgbClr>
                  </a:outerShdw>
                </a:effectLst>
              </a:rPr>
              <a:t>kleben,</a:t>
            </a:r>
          </a:p>
          <a:p>
            <a:r>
              <a:rPr lang="de-AT" sz="3600" b="1" dirty="0" smtClean="0">
                <a:effectLst>
                  <a:outerShdw blurRad="38100" dist="38100" dir="2700000" algn="tl">
                    <a:srgbClr val="000000">
                      <a:alpha val="43137"/>
                    </a:srgbClr>
                  </a:outerShdw>
                </a:effectLst>
              </a:rPr>
              <a:t>für Menschen </a:t>
            </a:r>
          </a:p>
          <a:p>
            <a:r>
              <a:rPr lang="de-AT" sz="3600" b="1" dirty="0" smtClean="0">
                <a:effectLst>
                  <a:outerShdw blurRad="38100" dist="38100" dir="2700000" algn="tl">
                    <a:srgbClr val="000000">
                      <a:alpha val="43137"/>
                    </a:srgbClr>
                  </a:outerShdw>
                </a:effectLst>
              </a:rPr>
              <a:t>unsichtbar, </a:t>
            </a:r>
          </a:p>
          <a:p>
            <a:r>
              <a:rPr lang="de-AT" sz="3600" b="1" dirty="0" smtClean="0">
                <a:effectLst>
                  <a:outerShdw blurRad="38100" dist="38100" dir="2700000" algn="tl">
                    <a:srgbClr val="000000">
                      <a:alpha val="43137"/>
                    </a:srgbClr>
                  </a:outerShdw>
                </a:effectLst>
              </a:rPr>
              <a:t>vor meinem Gewissen und Gott aber offenbar?</a:t>
            </a:r>
            <a:endParaRPr lang="de-AT" sz="3600" b="1" dirty="0">
              <a:effectLst>
                <a:outerShdw blurRad="38100" dist="38100" dir="2700000" algn="tl">
                  <a:srgbClr val="000000">
                    <a:alpha val="43137"/>
                  </a:srgbClr>
                </a:outerShdw>
              </a:effectLst>
            </a:endParaRP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16996" b="15056"/>
          <a:stretch/>
        </p:blipFill>
        <p:spPr>
          <a:xfrm>
            <a:off x="2843808" y="630620"/>
            <a:ext cx="6148732" cy="4724018"/>
          </a:xfrm>
          <a:prstGeom prst="rect">
            <a:avLst/>
          </a:prstGeom>
          <a:ln>
            <a:noFill/>
          </a:ln>
          <a:effectLst>
            <a:softEdge rad="635000"/>
          </a:effectLst>
        </p:spPr>
      </p:pic>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одержимое 4"/>
          <p:cNvSpPr>
            <a:spLocks noGrp="1"/>
          </p:cNvSpPr>
          <p:nvPr>
            <p:ph idx="1"/>
          </p:nvPr>
        </p:nvSpPr>
        <p:spPr>
          <a:xfrm>
            <a:off x="-631205" y="476672"/>
            <a:ext cx="8013026" cy="4525963"/>
          </a:xfrm>
        </p:spPr>
        <p:txBody>
          <a:bodyPr>
            <a:normAutofit fontScale="92500"/>
          </a:bodyPr>
          <a:lstStyle/>
          <a:p>
            <a:pPr>
              <a:buNone/>
            </a:pPr>
            <a:endParaRPr lang="ru-RU" sz="4000" dirty="0"/>
          </a:p>
          <a:p>
            <a:pPr algn="ctr">
              <a:buNone/>
            </a:pPr>
            <a:r>
              <a:rPr lang="de-DE" sz="4000" b="1" dirty="0" smtClean="0">
                <a:solidFill>
                  <a:srgbClr val="FFFF00"/>
                </a:solidFill>
              </a:rPr>
              <a:t>                           </a:t>
            </a:r>
            <a:r>
              <a:rPr lang="de-DE" sz="4000" b="1" u="sng" dirty="0" smtClean="0">
                <a:solidFill>
                  <a:srgbClr val="FFFF00"/>
                </a:solidFill>
              </a:rPr>
              <a:t>Selbstreinigung </a:t>
            </a:r>
            <a:r>
              <a:rPr lang="ru-RU" sz="4000" b="1" u="sng" dirty="0" smtClean="0">
                <a:solidFill>
                  <a:srgbClr val="FFFF00"/>
                </a:solidFill>
              </a:rPr>
              <a:t>1</a:t>
            </a:r>
            <a:r>
              <a:rPr lang="de-DE" sz="4000" b="1" u="sng" dirty="0" err="1" smtClean="0">
                <a:solidFill>
                  <a:srgbClr val="FFFF00"/>
                </a:solidFill>
              </a:rPr>
              <a:t>Joh</a:t>
            </a:r>
            <a:r>
              <a:rPr lang="ru-RU" sz="4000" b="1" u="sng" dirty="0" smtClean="0">
                <a:solidFill>
                  <a:srgbClr val="FFFF00"/>
                </a:solidFill>
              </a:rPr>
              <a:t> 3:3</a:t>
            </a:r>
          </a:p>
          <a:p>
            <a:pPr>
              <a:buNone/>
            </a:pPr>
            <a:r>
              <a:rPr lang="de-AT" sz="4000" b="1" dirty="0" smtClean="0">
                <a:solidFill>
                  <a:srgbClr val="FFFF00"/>
                </a:solidFill>
              </a:rPr>
              <a:t>                               </a:t>
            </a:r>
            <a:r>
              <a:rPr lang="de-AT" sz="4000" b="1" u="sng" dirty="0" smtClean="0">
                <a:solidFill>
                  <a:srgbClr val="FFFF00"/>
                </a:solidFill>
              </a:rPr>
              <a:t>Lichtwandel 1.Joh 1:7</a:t>
            </a:r>
            <a:endParaRPr lang="ru-RU" sz="4000" b="1" u="sng" dirty="0">
              <a:solidFill>
                <a:srgbClr val="FFFF00"/>
              </a:solidFill>
            </a:endParaRPr>
          </a:p>
          <a:p>
            <a:pPr>
              <a:buNone/>
            </a:pPr>
            <a:r>
              <a:rPr lang="ru-RU" sz="4000" dirty="0">
                <a:solidFill>
                  <a:srgbClr val="FFFF00"/>
                </a:solidFill>
              </a:rPr>
              <a:t>               </a:t>
            </a:r>
            <a:r>
              <a:rPr lang="de-DE" sz="4000" dirty="0" smtClean="0">
                <a:solidFill>
                  <a:srgbClr val="FFFF00"/>
                </a:solidFill>
              </a:rPr>
              <a:t>                 </a:t>
            </a:r>
            <a:r>
              <a:rPr lang="ru-RU" sz="4000" dirty="0" smtClean="0">
                <a:solidFill>
                  <a:srgbClr val="FFFF00"/>
                </a:solidFill>
              </a:rPr>
              <a:t> </a:t>
            </a:r>
            <a:r>
              <a:rPr lang="ru-RU" sz="4000" dirty="0">
                <a:solidFill>
                  <a:srgbClr val="FFFF00"/>
                </a:solidFill>
                <a:sym typeface="Wingdings 3"/>
              </a:rPr>
              <a:t></a:t>
            </a:r>
            <a:r>
              <a:rPr lang="ru-RU" sz="4000" dirty="0">
                <a:solidFill>
                  <a:srgbClr val="FFFF00"/>
                </a:solidFill>
              </a:rPr>
              <a:t>                    </a:t>
            </a:r>
            <a:r>
              <a:rPr lang="ru-RU" sz="4000" dirty="0" smtClean="0">
                <a:solidFill>
                  <a:srgbClr val="FFFF00"/>
                </a:solidFill>
              </a:rPr>
              <a:t>        </a:t>
            </a:r>
            <a:r>
              <a:rPr lang="ru-RU" sz="4000" dirty="0" smtClean="0">
                <a:solidFill>
                  <a:srgbClr val="FFFF00"/>
                </a:solidFill>
                <a:sym typeface="Wingdings 3"/>
              </a:rPr>
              <a:t></a:t>
            </a:r>
            <a:endParaRPr lang="ru-RU" sz="4000" dirty="0">
              <a:solidFill>
                <a:srgbClr val="FFFF00"/>
              </a:solidFill>
            </a:endParaRPr>
          </a:p>
          <a:p>
            <a:pPr>
              <a:buNone/>
            </a:pPr>
            <a:r>
              <a:rPr lang="ru-RU" sz="4000" dirty="0">
                <a:solidFill>
                  <a:srgbClr val="FFFF00"/>
                </a:solidFill>
              </a:rPr>
              <a:t> </a:t>
            </a:r>
          </a:p>
          <a:p>
            <a:pPr>
              <a:buNone/>
            </a:pPr>
            <a:r>
              <a:rPr lang="de-DE" sz="4000" b="1" dirty="0" smtClean="0">
                <a:solidFill>
                  <a:srgbClr val="FFFF00"/>
                </a:solidFill>
              </a:rPr>
              <a:t>               </a:t>
            </a:r>
            <a:endParaRPr lang="ru-RU" sz="4000" dirty="0"/>
          </a:p>
        </p:txBody>
      </p:sp>
      <p:sp>
        <p:nvSpPr>
          <p:cNvPr id="8" name="Textfeld 7"/>
          <p:cNvSpPr txBox="1"/>
          <p:nvPr/>
        </p:nvSpPr>
        <p:spPr>
          <a:xfrm>
            <a:off x="1436316" y="3749596"/>
            <a:ext cx="3877985" cy="1569660"/>
          </a:xfrm>
          <a:prstGeom prst="rect">
            <a:avLst/>
          </a:prstGeom>
          <a:noFill/>
        </p:spPr>
        <p:txBody>
          <a:bodyPr wrap="none" rtlCol="0">
            <a:spAutoFit/>
          </a:bodyPr>
          <a:lstStyle/>
          <a:p>
            <a:pPr>
              <a:buNone/>
            </a:pPr>
            <a:r>
              <a:rPr lang="de-DE" sz="3200" b="1" dirty="0" smtClean="0">
                <a:solidFill>
                  <a:srgbClr val="FFFF00"/>
                </a:solidFill>
              </a:rPr>
              <a:t>Bekennen </a:t>
            </a:r>
          </a:p>
          <a:p>
            <a:pPr>
              <a:buNone/>
            </a:pPr>
            <a:r>
              <a:rPr lang="de-DE" sz="3200" b="1" dirty="0" smtClean="0">
                <a:solidFill>
                  <a:srgbClr val="FFFF00"/>
                </a:solidFill>
              </a:rPr>
              <a:t>der Taten</a:t>
            </a:r>
            <a:endParaRPr lang="ru-RU" sz="3200" b="1" dirty="0">
              <a:solidFill>
                <a:srgbClr val="FFFF00"/>
              </a:solidFill>
            </a:endParaRPr>
          </a:p>
          <a:p>
            <a:pPr>
              <a:buNone/>
            </a:pPr>
            <a:r>
              <a:rPr lang="ru-RU" sz="3200" dirty="0" smtClean="0">
                <a:solidFill>
                  <a:srgbClr val="FFFF00"/>
                </a:solidFill>
              </a:rPr>
              <a:t>1</a:t>
            </a:r>
            <a:r>
              <a:rPr lang="de-DE" sz="3200" dirty="0" err="1">
                <a:solidFill>
                  <a:srgbClr val="FFFF00"/>
                </a:solidFill>
              </a:rPr>
              <a:t>Joh</a:t>
            </a:r>
            <a:r>
              <a:rPr lang="ru-RU" sz="3200" dirty="0">
                <a:solidFill>
                  <a:srgbClr val="FFFF00"/>
                </a:solidFill>
              </a:rPr>
              <a:t> 1:9</a:t>
            </a:r>
            <a:r>
              <a:rPr lang="de-DE" sz="3200" dirty="0">
                <a:solidFill>
                  <a:srgbClr val="FFFF00"/>
                </a:solidFill>
              </a:rPr>
              <a:t>;Jak 5:16</a:t>
            </a:r>
            <a:r>
              <a:rPr lang="ru-RU" sz="3200" dirty="0">
                <a:solidFill>
                  <a:srgbClr val="FFFF00"/>
                </a:solidFill>
              </a:rPr>
              <a:t>	</a:t>
            </a:r>
            <a:endParaRPr lang="de-AT" sz="3200" dirty="0"/>
          </a:p>
        </p:txBody>
      </p:sp>
      <p:sp>
        <p:nvSpPr>
          <p:cNvPr id="9" name="Textfeld 8"/>
          <p:cNvSpPr txBox="1"/>
          <p:nvPr/>
        </p:nvSpPr>
        <p:spPr>
          <a:xfrm>
            <a:off x="5289124" y="3749596"/>
            <a:ext cx="3479479" cy="1569660"/>
          </a:xfrm>
          <a:prstGeom prst="rect">
            <a:avLst/>
          </a:prstGeom>
          <a:noFill/>
        </p:spPr>
        <p:txBody>
          <a:bodyPr wrap="none" rtlCol="0">
            <a:spAutoFit/>
          </a:bodyPr>
          <a:lstStyle/>
          <a:p>
            <a:pPr>
              <a:buNone/>
            </a:pPr>
            <a:r>
              <a:rPr lang="de-DE" sz="3200" b="1" dirty="0" smtClean="0">
                <a:solidFill>
                  <a:srgbClr val="FFFF00"/>
                </a:solidFill>
              </a:rPr>
              <a:t>Selbstverurteilung  </a:t>
            </a:r>
          </a:p>
          <a:p>
            <a:pPr>
              <a:buNone/>
            </a:pPr>
            <a:r>
              <a:rPr lang="de-DE" sz="3200" b="1" dirty="0" smtClean="0">
                <a:solidFill>
                  <a:srgbClr val="FFFF00"/>
                </a:solidFill>
              </a:rPr>
              <a:t>des Täters</a:t>
            </a:r>
            <a:endParaRPr lang="de-AT" sz="3200" b="1" dirty="0">
              <a:solidFill>
                <a:srgbClr val="FFFF00"/>
              </a:solidFill>
            </a:endParaRPr>
          </a:p>
          <a:p>
            <a:pPr>
              <a:buNone/>
            </a:pPr>
            <a:r>
              <a:rPr lang="ru-RU" sz="3200" dirty="0" smtClean="0">
                <a:solidFill>
                  <a:srgbClr val="FFFF00"/>
                </a:solidFill>
              </a:rPr>
              <a:t>1Ко</a:t>
            </a:r>
            <a:r>
              <a:rPr lang="de-DE" sz="3200" dirty="0" smtClean="0">
                <a:solidFill>
                  <a:srgbClr val="FFFF00"/>
                </a:solidFill>
              </a:rPr>
              <a:t>r</a:t>
            </a:r>
            <a:r>
              <a:rPr lang="ru-RU" sz="3200" dirty="0" smtClean="0">
                <a:solidFill>
                  <a:srgbClr val="FFFF00"/>
                </a:solidFill>
              </a:rPr>
              <a:t>11:31-32</a:t>
            </a:r>
            <a:endParaRPr lang="de-AT" sz="3200" dirty="0"/>
          </a:p>
        </p:txBody>
      </p:sp>
    </p:spTree>
    <p:extLst>
      <p:ext uri="{BB962C8B-B14F-4D97-AF65-F5344CB8AC3E}">
        <p14:creationId xmlns:p14="http://schemas.microsoft.com/office/powerpoint/2010/main" val="3513586531"/>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amond(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amond(in)">
                                      <p:cBhvr>
                                        <p:cTn id="22" dur="20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0-#ppt_w/2"/>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3000" fill="hold"/>
                                        <p:tgtEl>
                                          <p:spTgt spid="9"/>
                                        </p:tgtEl>
                                        <p:attrNameLst>
                                          <p:attrName>ppt_x</p:attrName>
                                        </p:attrNameLst>
                                      </p:cBhvr>
                                      <p:tavLst>
                                        <p:tav tm="0">
                                          <p:val>
                                            <p:strVal val="1+#ppt_w/2"/>
                                          </p:val>
                                        </p:tav>
                                        <p:tav tm="100000">
                                          <p:val>
                                            <p:strVal val="#ppt_x"/>
                                          </p:val>
                                        </p:tav>
                                      </p:tavLst>
                                    </p:anim>
                                    <p:anim calcmode="lin" valueType="num">
                                      <p:cBhvr additive="base">
                                        <p:cTn id="3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a:lstStyle/>
          <a:p>
            <a:fld id="{913A2695-3DC5-47C8-9657-08842E250A80}" type="slidenum">
              <a:rPr lang="ru-RU" smtClean="0"/>
              <a:pPr/>
              <a:t>46</a:t>
            </a:fld>
            <a:endParaRPr lang="ru-RU"/>
          </a:p>
        </p:txBody>
      </p:sp>
      <p:sp>
        <p:nvSpPr>
          <p:cNvPr id="8" name="TextBox 7"/>
          <p:cNvSpPr txBox="1"/>
          <p:nvPr/>
        </p:nvSpPr>
        <p:spPr>
          <a:xfrm>
            <a:off x="539552" y="1052736"/>
            <a:ext cx="2420984" cy="707886"/>
          </a:xfrm>
          <a:prstGeom prst="rect">
            <a:avLst/>
          </a:prstGeom>
          <a:noFill/>
        </p:spPr>
        <p:txBody>
          <a:bodyPr wrap="none" rtlCol="0">
            <a:spAutoFit/>
          </a:bodyPr>
          <a:lstStyle/>
          <a:p>
            <a:r>
              <a:rPr lang="de-DE" sz="4000" dirty="0" smtClean="0"/>
              <a:t>Vergebung</a:t>
            </a:r>
            <a:endParaRPr lang="ru-RU" sz="4000" dirty="0"/>
          </a:p>
        </p:txBody>
      </p:sp>
      <p:sp>
        <p:nvSpPr>
          <p:cNvPr id="9" name="TextBox 8"/>
          <p:cNvSpPr txBox="1"/>
          <p:nvPr/>
        </p:nvSpPr>
        <p:spPr>
          <a:xfrm>
            <a:off x="5720892" y="1136938"/>
            <a:ext cx="2235484" cy="707886"/>
          </a:xfrm>
          <a:prstGeom prst="rect">
            <a:avLst/>
          </a:prstGeom>
          <a:noFill/>
        </p:spPr>
        <p:txBody>
          <a:bodyPr wrap="none" rtlCol="0">
            <a:spAutoFit/>
          </a:bodyPr>
          <a:lstStyle/>
          <a:p>
            <a:r>
              <a:rPr lang="de-DE" sz="4000" dirty="0" smtClean="0"/>
              <a:t>Reinigung</a:t>
            </a:r>
            <a:endParaRPr lang="ru-RU" sz="4000" dirty="0"/>
          </a:p>
        </p:txBody>
      </p:sp>
      <p:pic>
        <p:nvPicPr>
          <p:cNvPr id="10" name="Picture 2" descr="http://www.loslachen.ch/wp-content/uploads/2008/11/dreckspatz.jpg"/>
          <p:cNvPicPr>
            <a:picLocks noChangeAspect="1" noChangeArrowheads="1"/>
          </p:cNvPicPr>
          <p:nvPr/>
        </p:nvPicPr>
        <p:blipFill>
          <a:blip r:embed="rId2" cstate="print"/>
          <a:srcRect l="17865"/>
          <a:stretch>
            <a:fillRect/>
          </a:stretch>
        </p:blipFill>
        <p:spPr bwMode="auto">
          <a:xfrm>
            <a:off x="539552" y="1916832"/>
            <a:ext cx="2376264" cy="2123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http://www.windeln.de/skin/frontend/lindgren/default/content_images/badespass_baby.png"/>
          <p:cNvPicPr>
            <a:picLocks noChangeAspect="1" noChangeArrowheads="1"/>
          </p:cNvPicPr>
          <p:nvPr/>
        </p:nvPicPr>
        <p:blipFill>
          <a:blip r:embed="rId3" cstate="print">
            <a:lum bright="-10000"/>
          </a:blip>
          <a:srcRect/>
          <a:stretch>
            <a:fillRect/>
          </a:stretch>
        </p:blipFill>
        <p:spPr bwMode="auto">
          <a:xfrm>
            <a:off x="5436096" y="1772816"/>
            <a:ext cx="2971609" cy="2333924"/>
          </a:xfrm>
          <a:prstGeom prst="ellipse">
            <a:avLst/>
          </a:prstGeom>
          <a:ln>
            <a:noFill/>
          </a:ln>
          <a:effectLst>
            <a:softEdge rad="112500"/>
          </a:effectLst>
        </p:spPr>
      </p:pic>
      <p:sp>
        <p:nvSpPr>
          <p:cNvPr id="12" name="TextBox 11"/>
          <p:cNvSpPr txBox="1"/>
          <p:nvPr/>
        </p:nvSpPr>
        <p:spPr>
          <a:xfrm>
            <a:off x="683568" y="5229200"/>
            <a:ext cx="2958567" cy="1200329"/>
          </a:xfrm>
          <a:prstGeom prst="rect">
            <a:avLst/>
          </a:prstGeom>
          <a:noFill/>
        </p:spPr>
        <p:txBody>
          <a:bodyPr wrap="none" rtlCol="0">
            <a:spAutoFit/>
          </a:bodyPr>
          <a:lstStyle/>
          <a:p>
            <a:r>
              <a:rPr lang="de-DE" sz="2400" b="1" dirty="0" smtClean="0">
                <a:latin typeface="Brush Script MT" pitchFamily="66" charset="0"/>
              </a:rPr>
              <a:t>„Ich bin dir nicht mehr böse</a:t>
            </a:r>
          </a:p>
          <a:p>
            <a:r>
              <a:rPr lang="de-DE" sz="2400" b="1" dirty="0" smtClean="0">
                <a:latin typeface="Brush Script MT" pitchFamily="66" charset="0"/>
              </a:rPr>
              <a:t>wegen  der </a:t>
            </a:r>
            <a:r>
              <a:rPr lang="de-DE" sz="2400" b="1" dirty="0" smtClean="0">
                <a:solidFill>
                  <a:schemeClr val="bg1"/>
                </a:solidFill>
                <a:latin typeface="Brush Script MT" pitchFamily="66" charset="0"/>
              </a:rPr>
              <a:t>Tat </a:t>
            </a:r>
          </a:p>
          <a:p>
            <a:r>
              <a:rPr lang="de-DE" sz="2400" b="1" dirty="0" smtClean="0">
                <a:latin typeface="Brush Script MT" pitchFamily="66" charset="0"/>
              </a:rPr>
              <a:t>deines Ungehorsams!“</a:t>
            </a:r>
            <a:endParaRPr lang="ru-RU" sz="2400" b="1" dirty="0"/>
          </a:p>
        </p:txBody>
      </p:sp>
      <p:sp>
        <p:nvSpPr>
          <p:cNvPr id="15" name="TextBox 14"/>
          <p:cNvSpPr txBox="1"/>
          <p:nvPr/>
        </p:nvSpPr>
        <p:spPr>
          <a:xfrm>
            <a:off x="6163046" y="5253007"/>
            <a:ext cx="2406428" cy="1200329"/>
          </a:xfrm>
          <a:prstGeom prst="rect">
            <a:avLst/>
          </a:prstGeom>
          <a:noFill/>
        </p:spPr>
        <p:txBody>
          <a:bodyPr wrap="none" rtlCol="0">
            <a:spAutoFit/>
          </a:bodyPr>
          <a:lstStyle/>
          <a:p>
            <a:pPr algn="ctr"/>
            <a:r>
              <a:rPr lang="de-DE" sz="2400" b="1" dirty="0" smtClean="0">
                <a:latin typeface="Brush Script MT" pitchFamily="66" charset="0"/>
              </a:rPr>
              <a:t>„Ich reinige dich </a:t>
            </a:r>
          </a:p>
          <a:p>
            <a:pPr algn="ctr"/>
            <a:r>
              <a:rPr lang="de-DE" sz="2400" b="1" dirty="0" smtClean="0">
                <a:latin typeface="Brush Script MT" pitchFamily="66" charset="0"/>
              </a:rPr>
              <a:t>von den </a:t>
            </a:r>
            <a:r>
              <a:rPr lang="de-DE" sz="2400" b="1" dirty="0" smtClean="0">
                <a:solidFill>
                  <a:schemeClr val="bg1"/>
                </a:solidFill>
                <a:latin typeface="Brush Script MT" pitchFamily="66" charset="0"/>
              </a:rPr>
              <a:t>Spuren</a:t>
            </a:r>
            <a:r>
              <a:rPr lang="de-DE" sz="2400" b="1" dirty="0" smtClean="0">
                <a:latin typeface="Brush Script MT" pitchFamily="66" charset="0"/>
              </a:rPr>
              <a:t> </a:t>
            </a:r>
          </a:p>
          <a:p>
            <a:pPr algn="ctr"/>
            <a:r>
              <a:rPr lang="de-DE" sz="2400" b="1" dirty="0" smtClean="0">
                <a:latin typeface="Brush Script MT" pitchFamily="66" charset="0"/>
              </a:rPr>
              <a:t>deines Ungehorsams!“</a:t>
            </a:r>
            <a:endParaRPr lang="ru-RU" sz="2400" b="1" dirty="0"/>
          </a:p>
        </p:txBody>
      </p:sp>
      <p:sp>
        <p:nvSpPr>
          <p:cNvPr id="16" name="TextBox 15"/>
          <p:cNvSpPr txBox="1"/>
          <p:nvPr/>
        </p:nvSpPr>
        <p:spPr>
          <a:xfrm rot="20813987">
            <a:off x="4703775" y="3900387"/>
            <a:ext cx="4297330" cy="1200329"/>
          </a:xfrm>
          <a:prstGeom prst="rect">
            <a:avLst/>
          </a:prstGeom>
          <a:solidFill>
            <a:schemeClr val="accent2"/>
          </a:solidFill>
        </p:spPr>
        <p:txBody>
          <a:bodyPr wrap="none" rtlCol="0">
            <a:spAutoFit/>
          </a:bodyPr>
          <a:lstStyle/>
          <a:p>
            <a:pPr algn="ctr"/>
            <a:r>
              <a:rPr lang="de-DE" b="1" dirty="0" err="1" smtClean="0">
                <a:solidFill>
                  <a:schemeClr val="bg1"/>
                </a:solidFill>
              </a:rPr>
              <a:t>wieviel</a:t>
            </a:r>
            <a:r>
              <a:rPr lang="de-DE" b="1" dirty="0" smtClean="0">
                <a:solidFill>
                  <a:schemeClr val="bg1"/>
                </a:solidFill>
              </a:rPr>
              <a:t> mehr wird das Blut des Christus….</a:t>
            </a:r>
          </a:p>
          <a:p>
            <a:pPr algn="ctr"/>
            <a:r>
              <a:rPr lang="de-DE" b="1" dirty="0" smtClean="0">
                <a:solidFill>
                  <a:schemeClr val="bg1"/>
                </a:solidFill>
              </a:rPr>
              <a:t>euer Gewissen reinigen von toten Werken, </a:t>
            </a:r>
          </a:p>
          <a:p>
            <a:pPr algn="ctr"/>
            <a:r>
              <a:rPr lang="de-DE" b="1" dirty="0" smtClean="0">
                <a:solidFill>
                  <a:schemeClr val="bg1"/>
                </a:solidFill>
              </a:rPr>
              <a:t>um dem lebendigen Gott zu dienen! </a:t>
            </a:r>
          </a:p>
          <a:p>
            <a:pPr algn="ctr"/>
            <a:r>
              <a:rPr lang="de-DE" b="1" dirty="0" smtClean="0">
                <a:solidFill>
                  <a:schemeClr val="bg1"/>
                </a:solidFill>
              </a:rPr>
              <a:t>(Heb 9:14)</a:t>
            </a:r>
            <a:endParaRPr lang="ru-RU" b="1" dirty="0">
              <a:solidFill>
                <a:schemeClr val="bg1"/>
              </a:solidFill>
            </a:endParaRPr>
          </a:p>
        </p:txBody>
      </p:sp>
      <p:sp>
        <p:nvSpPr>
          <p:cNvPr id="17" name="TextBox 16"/>
          <p:cNvSpPr txBox="1"/>
          <p:nvPr/>
        </p:nvSpPr>
        <p:spPr>
          <a:xfrm>
            <a:off x="2915816" y="3297178"/>
            <a:ext cx="3071867" cy="707886"/>
          </a:xfrm>
          <a:prstGeom prst="rect">
            <a:avLst/>
          </a:prstGeom>
          <a:noFill/>
        </p:spPr>
        <p:txBody>
          <a:bodyPr wrap="none" rtlCol="0">
            <a:spAutoFit/>
          </a:bodyPr>
          <a:lstStyle/>
          <a:p>
            <a:r>
              <a:rPr lang="de-DE" sz="4000" dirty="0" smtClean="0"/>
              <a:t>Gemeinschaft</a:t>
            </a:r>
            <a:endParaRPr lang="ru-RU" sz="4000" dirty="0"/>
          </a:p>
        </p:txBody>
      </p:sp>
      <p:sp>
        <p:nvSpPr>
          <p:cNvPr id="18" name="Стрелка вправо 17"/>
          <p:cNvSpPr/>
          <p:nvPr/>
        </p:nvSpPr>
        <p:spPr>
          <a:xfrm>
            <a:off x="3563888" y="1196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7705252">
            <a:off x="4062722" y="2319670"/>
            <a:ext cx="1718232" cy="449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264460" y="404664"/>
            <a:ext cx="3371436" cy="369332"/>
          </a:xfrm>
          <a:prstGeom prst="rect">
            <a:avLst/>
          </a:prstGeom>
          <a:solidFill>
            <a:schemeClr val="accent2"/>
          </a:solidFill>
        </p:spPr>
        <p:txBody>
          <a:bodyPr wrap="none" rtlCol="0">
            <a:spAutoFit/>
          </a:bodyPr>
          <a:lstStyle/>
          <a:p>
            <a:r>
              <a:rPr lang="de-DE" dirty="0" smtClean="0">
                <a:solidFill>
                  <a:schemeClr val="bg1"/>
                </a:solidFill>
              </a:rPr>
              <a:t>…dass Er uns die Sünden vergibt…</a:t>
            </a:r>
            <a:endParaRPr lang="ru-RU" dirty="0">
              <a:solidFill>
                <a:schemeClr val="bg1"/>
              </a:solidFill>
            </a:endParaRPr>
          </a:p>
        </p:txBody>
      </p:sp>
      <p:sp>
        <p:nvSpPr>
          <p:cNvPr id="23" name="TextBox 22"/>
          <p:cNvSpPr txBox="1"/>
          <p:nvPr/>
        </p:nvSpPr>
        <p:spPr>
          <a:xfrm>
            <a:off x="4739292" y="404664"/>
            <a:ext cx="4225196" cy="369332"/>
          </a:xfrm>
          <a:prstGeom prst="rect">
            <a:avLst/>
          </a:prstGeom>
          <a:solidFill>
            <a:schemeClr val="accent2"/>
          </a:solidFill>
        </p:spPr>
        <p:txBody>
          <a:bodyPr wrap="none" rtlCol="0">
            <a:spAutoFit/>
          </a:bodyPr>
          <a:lstStyle/>
          <a:p>
            <a:r>
              <a:rPr lang="de-DE" dirty="0" smtClean="0">
                <a:solidFill>
                  <a:schemeClr val="bg1"/>
                </a:solidFill>
              </a:rPr>
              <a:t>…und uns reinigt von jeder Ungerechtigkeit</a:t>
            </a:r>
            <a:endParaRPr lang="ru-RU" dirty="0">
              <a:solidFill>
                <a:schemeClr val="bg1"/>
              </a:solidFill>
            </a:endParaRPr>
          </a:p>
        </p:txBody>
      </p:sp>
      <p:sp>
        <p:nvSpPr>
          <p:cNvPr id="24" name="TextBox 23"/>
          <p:cNvSpPr txBox="1"/>
          <p:nvPr/>
        </p:nvSpPr>
        <p:spPr>
          <a:xfrm>
            <a:off x="2826297" y="1700808"/>
            <a:ext cx="3473895" cy="2308324"/>
          </a:xfrm>
          <a:prstGeom prst="rect">
            <a:avLst/>
          </a:prstGeom>
          <a:solidFill>
            <a:schemeClr val="accent2"/>
          </a:solidFill>
          <a:scene3d>
            <a:camera prst="orthographicFront"/>
            <a:lightRig rig="threePt" dir="t"/>
          </a:scene3d>
          <a:sp3d>
            <a:bevelT prst="relaxedInset"/>
          </a:sp3d>
        </p:spPr>
        <p:txBody>
          <a:bodyPr wrap="square" rtlCol="0">
            <a:spAutoFit/>
          </a:bodyPr>
          <a:lstStyle/>
          <a:p>
            <a:pPr algn="ctr"/>
            <a:r>
              <a:rPr lang="de-DE" dirty="0" smtClean="0">
                <a:solidFill>
                  <a:schemeClr val="bg1"/>
                </a:solidFill>
              </a:rPr>
              <a:t>…und zwar ist unsere Gemeinschaft </a:t>
            </a:r>
          </a:p>
          <a:p>
            <a:pPr algn="ctr"/>
            <a:r>
              <a:rPr lang="de-DE" dirty="0" smtClean="0">
                <a:solidFill>
                  <a:schemeClr val="bg1"/>
                </a:solidFill>
              </a:rPr>
              <a:t>m</a:t>
            </a:r>
            <a:r>
              <a:rPr lang="de-DE" dirty="0" smtClean="0">
                <a:solidFill>
                  <a:schemeClr val="bg1"/>
                </a:solidFill>
                <a:effectLst>
                  <a:outerShdw blurRad="38100" dist="38100" dir="2700000" algn="tl">
                    <a:srgbClr val="000000">
                      <a:alpha val="43137"/>
                    </a:srgbClr>
                  </a:outerShdw>
                </a:effectLst>
              </a:rPr>
              <a:t>it dem Vater</a:t>
            </a:r>
            <a:r>
              <a:rPr lang="de-DE" dirty="0" smtClean="0">
                <a:solidFill>
                  <a:schemeClr val="bg1"/>
                </a:solidFill>
              </a:rPr>
              <a:t> und </a:t>
            </a:r>
          </a:p>
          <a:p>
            <a:pPr algn="ctr"/>
            <a:r>
              <a:rPr lang="de-DE" dirty="0" smtClean="0">
                <a:solidFill>
                  <a:schemeClr val="bg1"/>
                </a:solidFill>
                <a:effectLst>
                  <a:outerShdw blurRad="38100" dist="38100" dir="2700000" algn="tl">
                    <a:srgbClr val="000000">
                      <a:alpha val="43137"/>
                    </a:srgbClr>
                  </a:outerShdw>
                </a:effectLst>
              </a:rPr>
              <a:t>mit seinem Sohn</a:t>
            </a:r>
            <a:r>
              <a:rPr lang="de-DE" dirty="0" smtClean="0">
                <a:solidFill>
                  <a:schemeClr val="bg1"/>
                </a:solidFill>
              </a:rPr>
              <a:t> Jesus Christus…</a:t>
            </a:r>
          </a:p>
          <a:p>
            <a:pPr algn="ctr"/>
            <a:r>
              <a:rPr lang="de-DE" dirty="0" smtClean="0">
                <a:solidFill>
                  <a:schemeClr val="bg1"/>
                </a:solidFill>
              </a:rPr>
              <a:t>Wenn wir im Licht wandeln, </a:t>
            </a:r>
          </a:p>
          <a:p>
            <a:pPr algn="ctr"/>
            <a:r>
              <a:rPr lang="de-DE" dirty="0" smtClean="0">
                <a:solidFill>
                  <a:schemeClr val="bg1"/>
                </a:solidFill>
              </a:rPr>
              <a:t>wie er im Licht ist,</a:t>
            </a:r>
          </a:p>
          <a:p>
            <a:pPr algn="ctr"/>
            <a:r>
              <a:rPr lang="de-DE" dirty="0" smtClean="0">
                <a:solidFill>
                  <a:schemeClr val="bg1"/>
                </a:solidFill>
              </a:rPr>
              <a:t>haben wir Gemeinschaft </a:t>
            </a:r>
            <a:r>
              <a:rPr lang="de-DE" dirty="0" smtClean="0">
                <a:solidFill>
                  <a:schemeClr val="bg1"/>
                </a:solidFill>
                <a:effectLst>
                  <a:outerShdw blurRad="38100" dist="38100" dir="2700000" algn="tl">
                    <a:srgbClr val="000000">
                      <a:alpha val="43137"/>
                    </a:srgbClr>
                  </a:outerShdw>
                </a:effectLst>
              </a:rPr>
              <a:t>miteinander</a:t>
            </a:r>
            <a:r>
              <a:rPr lang="de-DE"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713297936"/>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amond(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amond(in)">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amond(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P spid="16" grpId="0" animBg="1"/>
      <p:bldP spid="17" grpId="0"/>
      <p:bldP spid="18" grpId="0" animBg="1"/>
      <p:bldP spid="19" grpId="0" animBg="1"/>
      <p:bldP spid="22" grpId="0" animBg="1"/>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a:lstStyle/>
          <a:p>
            <a:fld id="{913A2695-3DC5-47C8-9657-08842E250A80}" type="slidenum">
              <a:rPr lang="ru-RU" smtClean="0"/>
              <a:pPr/>
              <a:t>47</a:t>
            </a:fld>
            <a:endParaRPr lang="ru-RU"/>
          </a:p>
        </p:txBody>
      </p:sp>
      <p:sp>
        <p:nvSpPr>
          <p:cNvPr id="11" name="TextBox 10"/>
          <p:cNvSpPr txBox="1"/>
          <p:nvPr/>
        </p:nvSpPr>
        <p:spPr>
          <a:xfrm>
            <a:off x="3433494" y="188640"/>
            <a:ext cx="2647391" cy="646331"/>
          </a:xfrm>
          <a:prstGeom prst="rect">
            <a:avLst/>
          </a:prstGeom>
          <a:noFill/>
        </p:spPr>
        <p:txBody>
          <a:bodyPr wrap="none" rtlCol="0">
            <a:spAutoFit/>
          </a:bodyPr>
          <a:lstStyle/>
          <a:p>
            <a:pPr algn="ctr"/>
            <a:r>
              <a:rPr lang="de-DE" sz="3600" dirty="0" smtClean="0"/>
              <a:t>Licht-Wandel</a:t>
            </a:r>
          </a:p>
        </p:txBody>
      </p:sp>
      <p:sp>
        <p:nvSpPr>
          <p:cNvPr id="12" name="TextBox 11"/>
          <p:cNvSpPr txBox="1"/>
          <p:nvPr/>
        </p:nvSpPr>
        <p:spPr>
          <a:xfrm>
            <a:off x="-36512" y="1181070"/>
            <a:ext cx="4513095" cy="1815882"/>
          </a:xfrm>
          <a:prstGeom prst="rect">
            <a:avLst/>
          </a:prstGeom>
          <a:noFill/>
        </p:spPr>
        <p:txBody>
          <a:bodyPr wrap="none" rtlCol="0">
            <a:spAutoFit/>
          </a:bodyPr>
          <a:lstStyle/>
          <a:p>
            <a:pPr marL="342900" indent="-342900" algn="ctr"/>
            <a:r>
              <a:rPr lang="de-DE" sz="2800" b="1" dirty="0" smtClean="0">
                <a:solidFill>
                  <a:srgbClr val="002060"/>
                </a:solidFill>
              </a:rPr>
              <a:t>1.</a:t>
            </a:r>
            <a:r>
              <a:rPr lang="de-DE" sz="2800" dirty="0" smtClean="0"/>
              <a:t> 1:7 </a:t>
            </a:r>
            <a:endParaRPr lang="de-DE" sz="2800" b="1" dirty="0" smtClean="0">
              <a:solidFill>
                <a:srgbClr val="002060"/>
              </a:solidFill>
            </a:endParaRPr>
          </a:p>
          <a:p>
            <a:pPr marL="342900" indent="-342900" algn="ctr"/>
            <a:r>
              <a:rPr lang="de-DE" sz="2800" dirty="0" smtClean="0"/>
              <a:t>„wie er im Licht ist“:</a:t>
            </a:r>
          </a:p>
          <a:p>
            <a:pPr marL="342900" indent="-342900" algn="ctr"/>
            <a:r>
              <a:rPr lang="de-DE" sz="2800" dirty="0" smtClean="0"/>
              <a:t>Christus allein, nicht die Welt,</a:t>
            </a:r>
          </a:p>
          <a:p>
            <a:pPr marL="342900" indent="-342900" algn="ctr"/>
            <a:r>
              <a:rPr lang="de-DE" sz="2800" dirty="0" smtClean="0"/>
              <a:t> ist der Maßstab</a:t>
            </a:r>
            <a:endParaRPr lang="ru-RU" sz="2800" dirty="0"/>
          </a:p>
        </p:txBody>
      </p:sp>
      <p:sp>
        <p:nvSpPr>
          <p:cNvPr id="15" name="TextBox 14"/>
          <p:cNvSpPr txBox="1"/>
          <p:nvPr/>
        </p:nvSpPr>
        <p:spPr>
          <a:xfrm>
            <a:off x="3518412" y="2276872"/>
            <a:ext cx="5622052" cy="2246769"/>
          </a:xfrm>
          <a:prstGeom prst="rect">
            <a:avLst/>
          </a:prstGeom>
          <a:noFill/>
        </p:spPr>
        <p:txBody>
          <a:bodyPr wrap="none" rtlCol="0">
            <a:spAutoFit/>
          </a:bodyPr>
          <a:lstStyle/>
          <a:p>
            <a:pPr marL="342900" indent="-342900" algn="ctr"/>
            <a:r>
              <a:rPr lang="de-DE" sz="2800" b="1" dirty="0" smtClean="0">
                <a:solidFill>
                  <a:srgbClr val="002060"/>
                </a:solidFill>
              </a:rPr>
              <a:t>2.</a:t>
            </a:r>
            <a:r>
              <a:rPr lang="de-DE" sz="2800" dirty="0" smtClean="0"/>
              <a:t> 1:9</a:t>
            </a:r>
            <a:endParaRPr lang="de-DE" sz="2800" b="1" dirty="0" smtClean="0">
              <a:solidFill>
                <a:srgbClr val="002060"/>
              </a:solidFill>
            </a:endParaRPr>
          </a:p>
          <a:p>
            <a:pPr marL="342900" indent="-342900" algn="ctr"/>
            <a:r>
              <a:rPr lang="de-DE" sz="2800" dirty="0" smtClean="0"/>
              <a:t>„so wir unsere Sünden bekennen“:</a:t>
            </a:r>
          </a:p>
          <a:p>
            <a:pPr marL="342900" indent="-342900" algn="ctr"/>
            <a:r>
              <a:rPr lang="de-DE" sz="2800" dirty="0" smtClean="0"/>
              <a:t>alles offenlegen, </a:t>
            </a:r>
          </a:p>
          <a:p>
            <a:pPr marL="342900" indent="-342900" algn="ctr"/>
            <a:r>
              <a:rPr lang="de-DE" sz="2800" dirty="0" smtClean="0"/>
              <a:t>was diesem Maßstab nicht entspricht</a:t>
            </a:r>
          </a:p>
          <a:p>
            <a:pPr marL="342900" indent="-342900" algn="ctr"/>
            <a:r>
              <a:rPr lang="de-DE" sz="2800" dirty="0" smtClean="0"/>
              <a:t>„homo-</a:t>
            </a:r>
            <a:r>
              <a:rPr lang="de-DE" sz="2800" dirty="0" err="1" smtClean="0"/>
              <a:t>logeo</a:t>
            </a:r>
            <a:r>
              <a:rPr lang="de-DE" sz="2800" dirty="0" smtClean="0"/>
              <a:t>“: „gleich reden“</a:t>
            </a:r>
            <a:endParaRPr lang="ru-RU" sz="2800" dirty="0"/>
          </a:p>
        </p:txBody>
      </p:sp>
      <p:sp>
        <p:nvSpPr>
          <p:cNvPr id="16" name="TextBox 15"/>
          <p:cNvSpPr txBox="1"/>
          <p:nvPr/>
        </p:nvSpPr>
        <p:spPr>
          <a:xfrm>
            <a:off x="590496" y="4509120"/>
            <a:ext cx="3416449" cy="954107"/>
          </a:xfrm>
          <a:prstGeom prst="rect">
            <a:avLst/>
          </a:prstGeom>
          <a:noFill/>
        </p:spPr>
        <p:txBody>
          <a:bodyPr wrap="none" rtlCol="0">
            <a:spAutoFit/>
          </a:bodyPr>
          <a:lstStyle/>
          <a:p>
            <a:pPr marL="342900" indent="-342900" algn="ctr"/>
            <a:r>
              <a:rPr lang="de-DE" sz="2800" b="1" dirty="0" smtClean="0">
                <a:solidFill>
                  <a:srgbClr val="002060"/>
                </a:solidFill>
              </a:rPr>
              <a:t>3. </a:t>
            </a:r>
            <a:r>
              <a:rPr lang="de-DE" sz="2800" dirty="0" smtClean="0"/>
              <a:t>1:9</a:t>
            </a:r>
            <a:endParaRPr lang="de-DE" sz="2800" b="1" dirty="0" smtClean="0">
              <a:solidFill>
                <a:srgbClr val="002060"/>
              </a:solidFill>
            </a:endParaRPr>
          </a:p>
          <a:p>
            <a:pPr marL="342900" indent="-342900" algn="ctr"/>
            <a:r>
              <a:rPr lang="de-DE" sz="2800" dirty="0" smtClean="0"/>
              <a:t>Zusage der Vergebung</a:t>
            </a:r>
            <a:endParaRPr lang="ru-RU" sz="2800" dirty="0"/>
          </a:p>
        </p:txBody>
      </p:sp>
      <p:sp>
        <p:nvSpPr>
          <p:cNvPr id="17" name="TextBox 16"/>
          <p:cNvSpPr txBox="1"/>
          <p:nvPr/>
        </p:nvSpPr>
        <p:spPr>
          <a:xfrm>
            <a:off x="5393343" y="4941168"/>
            <a:ext cx="3288464" cy="954107"/>
          </a:xfrm>
          <a:prstGeom prst="rect">
            <a:avLst/>
          </a:prstGeom>
          <a:noFill/>
        </p:spPr>
        <p:txBody>
          <a:bodyPr wrap="none" rtlCol="0">
            <a:spAutoFit/>
          </a:bodyPr>
          <a:lstStyle/>
          <a:p>
            <a:pPr marL="342900" indent="-342900" algn="ctr"/>
            <a:r>
              <a:rPr lang="de-DE" sz="2800" b="1" dirty="0" smtClean="0">
                <a:solidFill>
                  <a:srgbClr val="002060"/>
                </a:solidFill>
              </a:rPr>
              <a:t>4. </a:t>
            </a:r>
            <a:r>
              <a:rPr lang="de-DE" sz="2800" dirty="0" smtClean="0"/>
              <a:t>1:7.9</a:t>
            </a:r>
            <a:endParaRPr lang="de-DE" sz="2800" b="1" dirty="0" smtClean="0">
              <a:solidFill>
                <a:srgbClr val="002060"/>
              </a:solidFill>
            </a:endParaRPr>
          </a:p>
          <a:p>
            <a:pPr marL="342900" indent="-342900" algn="ctr"/>
            <a:r>
              <a:rPr lang="de-DE" sz="2800" dirty="0" smtClean="0"/>
              <a:t>Zusage der Reinigung</a:t>
            </a:r>
            <a:endParaRPr lang="ru-RU" sz="2800" dirty="0"/>
          </a:p>
        </p:txBody>
      </p:sp>
      <p:cxnSp>
        <p:nvCxnSpPr>
          <p:cNvPr id="19" name="Прямая соединительная линия 18"/>
          <p:cNvCxnSpPr/>
          <p:nvPr/>
        </p:nvCxnSpPr>
        <p:spPr>
          <a:xfrm>
            <a:off x="323528" y="4581128"/>
            <a:ext cx="8496944" cy="0"/>
          </a:xfrm>
          <a:prstGeom prst="line">
            <a:avLst/>
          </a:prstGeom>
          <a:ln w="762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590884">
            <a:off x="1522031" y="2447330"/>
            <a:ext cx="4148508" cy="1077218"/>
          </a:xfrm>
          <a:prstGeom prst="rect">
            <a:avLst/>
          </a:prstGeom>
          <a:solidFill>
            <a:schemeClr val="accent2"/>
          </a:solidFill>
        </p:spPr>
        <p:txBody>
          <a:bodyPr wrap="none" rtlCol="0">
            <a:spAutoFit/>
          </a:bodyPr>
          <a:lstStyle/>
          <a:p>
            <a:pPr algn="ctr"/>
            <a:r>
              <a:rPr lang="de-DE" sz="3200" b="1" dirty="0" smtClean="0">
                <a:solidFill>
                  <a:schemeClr val="bg1"/>
                </a:solidFill>
              </a:rPr>
              <a:t>Meine  Verantwortung:</a:t>
            </a:r>
          </a:p>
          <a:p>
            <a:pPr algn="ctr"/>
            <a:r>
              <a:rPr lang="de-DE" sz="3200" b="1" dirty="0" smtClean="0">
                <a:solidFill>
                  <a:schemeClr val="bg1"/>
                </a:solidFill>
              </a:rPr>
              <a:t>Ich bekenne!</a:t>
            </a:r>
            <a:endParaRPr lang="ru-RU" sz="3200" b="1" dirty="0">
              <a:solidFill>
                <a:schemeClr val="bg1"/>
              </a:solidFill>
            </a:endParaRPr>
          </a:p>
        </p:txBody>
      </p:sp>
      <p:sp>
        <p:nvSpPr>
          <p:cNvPr id="24" name="TextBox 23"/>
          <p:cNvSpPr txBox="1"/>
          <p:nvPr/>
        </p:nvSpPr>
        <p:spPr>
          <a:xfrm>
            <a:off x="2635011" y="5715253"/>
            <a:ext cx="3919279" cy="954107"/>
          </a:xfrm>
          <a:prstGeom prst="rect">
            <a:avLst/>
          </a:prstGeom>
          <a:noFill/>
        </p:spPr>
        <p:txBody>
          <a:bodyPr wrap="none" rtlCol="0">
            <a:spAutoFit/>
          </a:bodyPr>
          <a:lstStyle/>
          <a:p>
            <a:pPr marL="342900" indent="-342900" algn="ctr"/>
            <a:r>
              <a:rPr lang="de-DE" sz="2800" b="1" dirty="0" smtClean="0">
                <a:solidFill>
                  <a:srgbClr val="002060"/>
                </a:solidFill>
              </a:rPr>
              <a:t>5. </a:t>
            </a:r>
            <a:r>
              <a:rPr lang="de-DE" sz="2800" dirty="0" smtClean="0"/>
              <a:t>1:7</a:t>
            </a:r>
            <a:endParaRPr lang="de-DE" sz="2800" b="1" dirty="0" smtClean="0">
              <a:solidFill>
                <a:srgbClr val="002060"/>
              </a:solidFill>
            </a:endParaRPr>
          </a:p>
          <a:p>
            <a:pPr marL="342900" indent="-342900" algn="ctr"/>
            <a:r>
              <a:rPr lang="de-DE" sz="2800" dirty="0" smtClean="0"/>
              <a:t>Zusage von Gemeinschaft</a:t>
            </a:r>
            <a:endParaRPr lang="ru-RU" sz="2800" dirty="0"/>
          </a:p>
        </p:txBody>
      </p:sp>
      <p:sp>
        <p:nvSpPr>
          <p:cNvPr id="23" name="TextBox 22"/>
          <p:cNvSpPr txBox="1"/>
          <p:nvPr/>
        </p:nvSpPr>
        <p:spPr>
          <a:xfrm rot="21346980">
            <a:off x="257391" y="4780125"/>
            <a:ext cx="8856462" cy="1815882"/>
          </a:xfrm>
          <a:prstGeom prst="rect">
            <a:avLst/>
          </a:prstGeom>
          <a:solidFill>
            <a:schemeClr val="accent2"/>
          </a:solidFill>
        </p:spPr>
        <p:txBody>
          <a:bodyPr wrap="none" rtlCol="0">
            <a:spAutoFit/>
          </a:bodyPr>
          <a:lstStyle/>
          <a:p>
            <a:pPr algn="ctr"/>
            <a:r>
              <a:rPr lang="de-DE" sz="2800" b="1" dirty="0" smtClean="0">
                <a:solidFill>
                  <a:schemeClr val="bg1"/>
                </a:solidFill>
              </a:rPr>
              <a:t>Gottes Reaktion:</a:t>
            </a:r>
          </a:p>
          <a:p>
            <a:pPr algn="ctr"/>
            <a:r>
              <a:rPr lang="de-DE" sz="2800" b="1" dirty="0" smtClean="0">
                <a:solidFill>
                  <a:schemeClr val="bg1"/>
                </a:solidFill>
              </a:rPr>
              <a:t>Ich mache Dich wieder gebrauchstüchtig,</a:t>
            </a:r>
          </a:p>
          <a:p>
            <a:pPr algn="ctr"/>
            <a:r>
              <a:rPr lang="de-DE" sz="2800" b="1" dirty="0" smtClean="0">
                <a:solidFill>
                  <a:schemeClr val="bg1"/>
                </a:solidFill>
              </a:rPr>
              <a:t>ein gereinigtes Gefäß, gefüllt </a:t>
            </a:r>
            <a:r>
              <a:rPr lang="de-DE" sz="2800" b="1" smtClean="0">
                <a:solidFill>
                  <a:schemeClr val="bg1"/>
                </a:solidFill>
              </a:rPr>
              <a:t>mit Meinem </a:t>
            </a:r>
            <a:r>
              <a:rPr lang="de-DE" sz="2800" b="1" dirty="0" smtClean="0">
                <a:solidFill>
                  <a:schemeClr val="bg1"/>
                </a:solidFill>
              </a:rPr>
              <a:t>Geist,</a:t>
            </a:r>
          </a:p>
          <a:p>
            <a:pPr algn="ctr"/>
            <a:r>
              <a:rPr lang="de-DE" sz="2800" b="1" dirty="0" smtClean="0">
                <a:solidFill>
                  <a:schemeClr val="bg1"/>
                </a:solidFill>
              </a:rPr>
              <a:t>überströmend mit lebendigem Wasser und guten Werken!</a:t>
            </a:r>
            <a:endParaRPr lang="ru-RU" sz="2800" b="1" dirty="0">
              <a:solidFill>
                <a:schemeClr val="bg1"/>
              </a:solidFill>
            </a:endParaRPr>
          </a:p>
        </p:txBody>
      </p:sp>
      <p:sp>
        <p:nvSpPr>
          <p:cNvPr id="13" name="TextBox 22"/>
          <p:cNvSpPr txBox="1"/>
          <p:nvPr/>
        </p:nvSpPr>
        <p:spPr>
          <a:xfrm>
            <a:off x="697717" y="722603"/>
            <a:ext cx="8118954" cy="584775"/>
          </a:xfrm>
          <a:prstGeom prst="rect">
            <a:avLst/>
          </a:prstGeom>
          <a:noFill/>
        </p:spPr>
        <p:txBody>
          <a:bodyPr wrap="none" rtlCol="0">
            <a:spAutoFit/>
          </a:bodyPr>
          <a:lstStyle/>
          <a:p>
            <a:pPr algn="ctr"/>
            <a:r>
              <a:rPr lang="de-DE" sz="3200" b="1" dirty="0" smtClean="0"/>
              <a:t>Endlich wieder ein Nutzgefäß zur Ehre Gottes!!</a:t>
            </a:r>
            <a:endParaRPr lang="ru-RU" sz="3200" b="1" dirty="0"/>
          </a:p>
        </p:txBody>
      </p:sp>
    </p:spTree>
    <p:extLst>
      <p:ext uri="{BB962C8B-B14F-4D97-AF65-F5344CB8AC3E}">
        <p14:creationId xmlns:p14="http://schemas.microsoft.com/office/powerpoint/2010/main" val="4142864762"/>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amond(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amond(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amond(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2" grpId="0" animBg="1"/>
      <p:bldP spid="24" grpId="0"/>
      <p:bldP spid="23" grpId="0" animBg="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268" y="-2738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r="16996" b="15056"/>
          <a:stretch/>
        </p:blipFill>
        <p:spPr>
          <a:xfrm>
            <a:off x="3183505" y="-31819"/>
            <a:ext cx="5960495" cy="4579397"/>
          </a:xfrm>
          <a:prstGeom prst="rect">
            <a:avLst/>
          </a:prstGeom>
          <a:ln>
            <a:noFill/>
          </a:ln>
          <a:effectLst>
            <a:softEdge rad="635000"/>
          </a:effectLst>
        </p:spPr>
      </p:pic>
      <p:sp>
        <p:nvSpPr>
          <p:cNvPr id="4" name="Textfeld 3"/>
          <p:cNvSpPr txBox="1"/>
          <p:nvPr/>
        </p:nvSpPr>
        <p:spPr>
          <a:xfrm>
            <a:off x="107504" y="2257879"/>
            <a:ext cx="7600479" cy="4401205"/>
          </a:xfrm>
          <a:prstGeom prst="rect">
            <a:avLst/>
          </a:prstGeom>
          <a:noFill/>
        </p:spPr>
        <p:txBody>
          <a:bodyPr wrap="none" rtlCol="0">
            <a:spAutoFit/>
          </a:bodyPr>
          <a:lstStyle/>
          <a:p>
            <a:r>
              <a:rPr lang="de-AT" sz="4000" b="1" dirty="0">
                <a:solidFill>
                  <a:schemeClr val="bg1"/>
                </a:solidFill>
                <a:effectLst>
                  <a:outerShdw blurRad="38100" dist="38100" dir="2700000" algn="tl">
                    <a:srgbClr val="000000">
                      <a:alpha val="43137"/>
                    </a:srgbClr>
                  </a:outerShdw>
                </a:effectLst>
              </a:rPr>
              <a:t>2Ti 2:21  </a:t>
            </a:r>
            <a:endParaRPr lang="de-AT" sz="4000" b="1" dirty="0" smtClean="0">
              <a:solidFill>
                <a:schemeClr val="bg1"/>
              </a:solidFill>
              <a:effectLst>
                <a:outerShdw blurRad="38100" dist="38100" dir="2700000" algn="tl">
                  <a:srgbClr val="000000">
                    <a:alpha val="43137"/>
                  </a:srgbClr>
                </a:outerShdw>
              </a:effectLst>
            </a:endParaRPr>
          </a:p>
          <a:p>
            <a:endParaRPr lang="de-AT" sz="4000" b="1" dirty="0" smtClean="0">
              <a:solidFill>
                <a:schemeClr val="bg1"/>
              </a:solidFill>
              <a:effectLst>
                <a:outerShdw blurRad="38100" dist="38100" dir="2700000" algn="tl">
                  <a:srgbClr val="000000">
                    <a:alpha val="43137"/>
                  </a:srgbClr>
                </a:outerShdw>
              </a:effectLst>
            </a:endParaRPr>
          </a:p>
          <a:p>
            <a:r>
              <a:rPr lang="de-AT" sz="4000" b="1" dirty="0" smtClean="0">
                <a:solidFill>
                  <a:schemeClr val="bg1"/>
                </a:solidFill>
                <a:effectLst>
                  <a:outerShdw blurRad="38100" dist="38100" dir="2700000" algn="tl">
                    <a:srgbClr val="000000">
                      <a:alpha val="43137"/>
                    </a:srgbClr>
                  </a:outerShdw>
                </a:effectLst>
              </a:rPr>
              <a:t>Wenn </a:t>
            </a:r>
            <a:r>
              <a:rPr lang="de-AT" sz="4000" b="1" dirty="0">
                <a:solidFill>
                  <a:schemeClr val="bg1"/>
                </a:solidFill>
                <a:effectLst>
                  <a:outerShdw blurRad="38100" dist="38100" dir="2700000" algn="tl">
                    <a:srgbClr val="000000">
                      <a:alpha val="43137"/>
                    </a:srgbClr>
                  </a:outerShdw>
                </a:effectLst>
              </a:rPr>
              <a:t>nun jemand </a:t>
            </a:r>
            <a:endParaRPr lang="de-AT" sz="4000" b="1" dirty="0" smtClean="0">
              <a:solidFill>
                <a:schemeClr val="bg1"/>
              </a:solidFill>
              <a:effectLst>
                <a:outerShdw blurRad="38100" dist="38100" dir="2700000" algn="tl">
                  <a:srgbClr val="000000">
                    <a:alpha val="43137"/>
                  </a:srgbClr>
                </a:outerShdw>
              </a:effectLst>
            </a:endParaRPr>
          </a:p>
          <a:p>
            <a:r>
              <a:rPr lang="de-AT" sz="4000" b="1" dirty="0" smtClean="0">
                <a:solidFill>
                  <a:schemeClr val="bg1"/>
                </a:solidFill>
                <a:effectLst>
                  <a:outerShdw blurRad="38100" dist="38100" dir="2700000" algn="tl">
                    <a:srgbClr val="000000">
                      <a:alpha val="43137"/>
                    </a:srgbClr>
                  </a:outerShdw>
                </a:effectLst>
              </a:rPr>
              <a:t>sich </a:t>
            </a:r>
            <a:r>
              <a:rPr lang="de-AT" sz="4000" b="1" dirty="0">
                <a:solidFill>
                  <a:schemeClr val="bg1"/>
                </a:solidFill>
                <a:effectLst>
                  <a:outerShdw blurRad="38100" dist="38100" dir="2700000" algn="tl">
                    <a:srgbClr val="000000">
                      <a:alpha val="43137"/>
                    </a:srgbClr>
                  </a:outerShdw>
                </a:effectLst>
              </a:rPr>
              <a:t>von diesen reinigt, </a:t>
            </a:r>
            <a:endParaRPr lang="de-AT" sz="4000" b="1" dirty="0" smtClean="0">
              <a:solidFill>
                <a:schemeClr val="bg1"/>
              </a:solidFill>
              <a:effectLst>
                <a:outerShdw blurRad="38100" dist="38100" dir="2700000" algn="tl">
                  <a:srgbClr val="000000">
                    <a:alpha val="43137"/>
                  </a:srgbClr>
                </a:outerShdw>
              </a:effectLst>
            </a:endParaRPr>
          </a:p>
          <a:p>
            <a:r>
              <a:rPr lang="de-AT" sz="4000" b="1" dirty="0" smtClean="0">
                <a:solidFill>
                  <a:schemeClr val="bg1"/>
                </a:solidFill>
                <a:effectLst>
                  <a:outerShdw blurRad="38100" dist="38100" dir="2700000" algn="tl">
                    <a:srgbClr val="000000">
                      <a:alpha val="43137"/>
                    </a:srgbClr>
                  </a:outerShdw>
                </a:effectLst>
              </a:rPr>
              <a:t>so </a:t>
            </a:r>
            <a:r>
              <a:rPr lang="de-AT" sz="4000" b="1" dirty="0">
                <a:solidFill>
                  <a:schemeClr val="bg1"/>
                </a:solidFill>
                <a:effectLst>
                  <a:outerShdw blurRad="38100" dist="38100" dir="2700000" algn="tl">
                    <a:srgbClr val="000000">
                      <a:alpha val="43137"/>
                    </a:srgbClr>
                  </a:outerShdw>
                </a:effectLst>
              </a:rPr>
              <a:t>wird er </a:t>
            </a:r>
            <a:r>
              <a:rPr lang="de-AT" sz="4000" b="1" dirty="0" smtClean="0">
                <a:solidFill>
                  <a:schemeClr val="bg1"/>
                </a:solidFill>
                <a:effectLst>
                  <a:outerShdw blurRad="38100" dist="38100" dir="2700000" algn="tl">
                    <a:srgbClr val="000000">
                      <a:alpha val="43137"/>
                    </a:srgbClr>
                  </a:outerShdw>
                </a:effectLst>
              </a:rPr>
              <a:t>ein </a:t>
            </a:r>
            <a:r>
              <a:rPr lang="de-AT" sz="4000" b="1" dirty="0">
                <a:solidFill>
                  <a:schemeClr val="bg1"/>
                </a:solidFill>
                <a:effectLst>
                  <a:outerShdw blurRad="38100" dist="38100" dir="2700000" algn="tl">
                    <a:srgbClr val="000000">
                      <a:alpha val="43137"/>
                    </a:srgbClr>
                  </a:outerShdw>
                </a:effectLst>
              </a:rPr>
              <a:t>Gefäß zur Ehre sein, </a:t>
            </a:r>
            <a:endParaRPr lang="de-AT" sz="4000" b="1" dirty="0" smtClean="0">
              <a:solidFill>
                <a:schemeClr val="bg1"/>
              </a:solidFill>
              <a:effectLst>
                <a:outerShdw blurRad="38100" dist="38100" dir="2700000" algn="tl">
                  <a:srgbClr val="000000">
                    <a:alpha val="43137"/>
                  </a:srgbClr>
                </a:outerShdw>
              </a:effectLst>
            </a:endParaRPr>
          </a:p>
          <a:p>
            <a:r>
              <a:rPr lang="de-AT" sz="4000" b="1" dirty="0" smtClean="0">
                <a:solidFill>
                  <a:schemeClr val="bg1"/>
                </a:solidFill>
                <a:effectLst>
                  <a:outerShdw blurRad="38100" dist="38100" dir="2700000" algn="tl">
                    <a:srgbClr val="000000">
                      <a:alpha val="43137"/>
                    </a:srgbClr>
                  </a:outerShdw>
                </a:effectLst>
              </a:rPr>
              <a:t>geheiligt</a:t>
            </a:r>
            <a:r>
              <a:rPr lang="de-AT" sz="4000" b="1" dirty="0">
                <a:solidFill>
                  <a:schemeClr val="bg1"/>
                </a:solidFill>
                <a:effectLst>
                  <a:outerShdw blurRad="38100" dist="38100" dir="2700000" algn="tl">
                    <a:srgbClr val="000000">
                      <a:alpha val="43137"/>
                    </a:srgbClr>
                  </a:outerShdw>
                </a:effectLst>
              </a:rPr>
              <a:t>, </a:t>
            </a:r>
            <a:r>
              <a:rPr lang="de-AT" sz="4000" b="1" dirty="0" smtClean="0">
                <a:solidFill>
                  <a:schemeClr val="bg1"/>
                </a:solidFill>
                <a:effectLst>
                  <a:outerShdw blurRad="38100" dist="38100" dir="2700000" algn="tl">
                    <a:srgbClr val="000000">
                      <a:alpha val="43137"/>
                    </a:srgbClr>
                  </a:outerShdw>
                </a:effectLst>
              </a:rPr>
              <a:t>nützlich </a:t>
            </a:r>
            <a:r>
              <a:rPr lang="de-AT" sz="4000" b="1" dirty="0">
                <a:solidFill>
                  <a:schemeClr val="bg1"/>
                </a:solidFill>
                <a:effectLst>
                  <a:outerShdw blurRad="38100" dist="38100" dir="2700000" algn="tl">
                    <a:srgbClr val="000000">
                      <a:alpha val="43137"/>
                    </a:srgbClr>
                  </a:outerShdw>
                </a:effectLst>
              </a:rPr>
              <a:t>dem Hausherrn, </a:t>
            </a:r>
            <a:endParaRPr lang="de-AT" sz="4000" b="1" dirty="0" smtClean="0">
              <a:solidFill>
                <a:schemeClr val="bg1"/>
              </a:solidFill>
              <a:effectLst>
                <a:outerShdw blurRad="38100" dist="38100" dir="2700000" algn="tl">
                  <a:srgbClr val="000000">
                    <a:alpha val="43137"/>
                  </a:srgbClr>
                </a:outerShdw>
              </a:effectLst>
            </a:endParaRPr>
          </a:p>
          <a:p>
            <a:r>
              <a:rPr lang="de-AT" sz="4000" b="1" dirty="0" smtClean="0">
                <a:solidFill>
                  <a:schemeClr val="bg1"/>
                </a:solidFill>
                <a:effectLst>
                  <a:outerShdw blurRad="38100" dist="38100" dir="2700000" algn="tl">
                    <a:srgbClr val="000000">
                      <a:alpha val="43137"/>
                    </a:srgbClr>
                  </a:outerShdw>
                </a:effectLst>
              </a:rPr>
              <a:t>zu </a:t>
            </a:r>
            <a:r>
              <a:rPr lang="de-AT" sz="4000" b="1" dirty="0">
                <a:solidFill>
                  <a:schemeClr val="bg1"/>
                </a:solidFill>
                <a:effectLst>
                  <a:outerShdw blurRad="38100" dist="38100" dir="2700000" algn="tl">
                    <a:srgbClr val="000000">
                      <a:alpha val="43137"/>
                    </a:srgbClr>
                  </a:outerShdw>
                </a:effectLst>
              </a:rPr>
              <a:t>jedem guten Werke bereitet</a:t>
            </a:r>
            <a:r>
              <a:rPr lang="de-AT" sz="4000" b="1" dirty="0" smtClean="0">
                <a:solidFill>
                  <a:schemeClr val="bg1"/>
                </a:solidFill>
                <a:effectLst>
                  <a:outerShdw blurRad="38100" dist="38100" dir="2700000" algn="tl">
                    <a:srgbClr val="000000">
                      <a:alpha val="43137"/>
                    </a:srgbClr>
                  </a:outerShdw>
                </a:effectLst>
              </a:rPr>
              <a:t>.</a:t>
            </a:r>
            <a:endParaRPr lang="de-AT"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1306936"/>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268" y="-27384"/>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Picture 4" descr="http://www.babsi.at/images/categories/554.JPG"/>
          <p:cNvPicPr>
            <a:picLocks noChangeAspect="1" noChangeArrowheads="1"/>
          </p:cNvPicPr>
          <p:nvPr/>
        </p:nvPicPr>
        <p:blipFill>
          <a:blip r:embed="rId2" cstate="print"/>
          <a:srcRect/>
          <a:stretch>
            <a:fillRect/>
          </a:stretch>
        </p:blipFill>
        <p:spPr bwMode="auto">
          <a:xfrm>
            <a:off x="3281924" y="34006"/>
            <a:ext cx="5772322" cy="6735220"/>
          </a:xfrm>
          <a:prstGeom prst="rect">
            <a:avLst/>
          </a:prstGeom>
          <a:noFill/>
          <a:effectLst>
            <a:softEdge rad="635000"/>
          </a:effectLst>
        </p:spPr>
      </p:pic>
      <p:sp>
        <p:nvSpPr>
          <p:cNvPr id="2" name="Textfeld 1"/>
          <p:cNvSpPr txBox="1"/>
          <p:nvPr/>
        </p:nvSpPr>
        <p:spPr>
          <a:xfrm>
            <a:off x="20536" y="308461"/>
            <a:ext cx="4288418" cy="6186309"/>
          </a:xfrm>
          <a:prstGeom prst="rect">
            <a:avLst/>
          </a:prstGeom>
          <a:noFill/>
        </p:spPr>
        <p:txBody>
          <a:bodyPr wrap="none" rtlCol="0">
            <a:spAutoFit/>
          </a:bodyPr>
          <a:lstStyle/>
          <a:p>
            <a:pPr algn="ctr"/>
            <a:r>
              <a:rPr lang="de-AT" sz="4400" b="1" dirty="0" smtClean="0">
                <a:solidFill>
                  <a:srgbClr val="FFFF00"/>
                </a:solidFill>
                <a:effectLst>
                  <a:outerShdw blurRad="38100" dist="38100" dir="2700000" algn="tl">
                    <a:srgbClr val="000000">
                      <a:alpha val="43137"/>
                    </a:srgbClr>
                  </a:outerShdw>
                </a:effectLst>
              </a:rPr>
              <a:t>So reinigt </a:t>
            </a:r>
          </a:p>
          <a:p>
            <a:pPr algn="ctr"/>
            <a:r>
              <a:rPr lang="de-AT" sz="4400" b="1" dirty="0" smtClean="0">
                <a:solidFill>
                  <a:srgbClr val="FFFF00"/>
                </a:solidFill>
                <a:effectLst>
                  <a:outerShdw blurRad="38100" dist="38100" dir="2700000" algn="tl">
                    <a:srgbClr val="000000">
                      <a:alpha val="43137"/>
                    </a:srgbClr>
                  </a:outerShdw>
                </a:effectLst>
              </a:rPr>
              <a:t>Gott</a:t>
            </a:r>
          </a:p>
          <a:p>
            <a:pPr algn="ctr"/>
            <a:r>
              <a:rPr lang="de-AT" sz="4400" b="1" dirty="0" smtClean="0">
                <a:solidFill>
                  <a:srgbClr val="FFFF00"/>
                </a:solidFill>
                <a:effectLst>
                  <a:outerShdw blurRad="38100" dist="38100" dir="2700000" algn="tl">
                    <a:srgbClr val="000000">
                      <a:alpha val="43137"/>
                    </a:srgbClr>
                  </a:outerShdw>
                </a:effectLst>
              </a:rPr>
              <a:t>Seine </a:t>
            </a:r>
          </a:p>
          <a:p>
            <a:pPr algn="ctr"/>
            <a:r>
              <a:rPr lang="de-AT" sz="4400" b="1" dirty="0" smtClean="0">
                <a:solidFill>
                  <a:srgbClr val="FFFF00"/>
                </a:solidFill>
                <a:effectLst>
                  <a:outerShdw blurRad="38100" dist="38100" dir="2700000" algn="tl">
                    <a:srgbClr val="000000">
                      <a:alpha val="43137"/>
                    </a:srgbClr>
                  </a:outerShdw>
                </a:effectLst>
              </a:rPr>
              <a:t>Nutzgefäße,</a:t>
            </a:r>
          </a:p>
          <a:p>
            <a:pPr algn="ctr"/>
            <a:r>
              <a:rPr lang="de-AT" sz="4400" b="1" dirty="0" smtClean="0">
                <a:solidFill>
                  <a:srgbClr val="FFFF00"/>
                </a:solidFill>
                <a:effectLst>
                  <a:outerShdw blurRad="38100" dist="38100" dir="2700000" algn="tl">
                    <a:srgbClr val="000000">
                      <a:alpha val="43137"/>
                    </a:srgbClr>
                  </a:outerShdw>
                </a:effectLst>
              </a:rPr>
              <a:t>füllt sie neu</a:t>
            </a:r>
          </a:p>
          <a:p>
            <a:pPr algn="ctr"/>
            <a:r>
              <a:rPr lang="de-AT" sz="4400" b="1" dirty="0" smtClean="0">
                <a:solidFill>
                  <a:srgbClr val="FFFF00"/>
                </a:solidFill>
                <a:effectLst>
                  <a:outerShdw blurRad="38100" dist="38100" dir="2700000" algn="tl">
                    <a:srgbClr val="000000">
                      <a:alpha val="43137"/>
                    </a:srgbClr>
                  </a:outerShdw>
                </a:effectLst>
              </a:rPr>
              <a:t>mit Seinem Geist </a:t>
            </a:r>
          </a:p>
          <a:p>
            <a:pPr algn="ctr"/>
            <a:r>
              <a:rPr lang="de-AT" sz="4400" b="1" dirty="0" smtClean="0">
                <a:solidFill>
                  <a:srgbClr val="FFFF00"/>
                </a:solidFill>
                <a:effectLst>
                  <a:outerShdw blurRad="38100" dist="38100" dir="2700000" algn="tl">
                    <a:srgbClr val="000000">
                      <a:alpha val="43137"/>
                    </a:srgbClr>
                  </a:outerShdw>
                </a:effectLst>
              </a:rPr>
              <a:t>und macht sie </a:t>
            </a:r>
          </a:p>
          <a:p>
            <a:pPr algn="ctr"/>
            <a:r>
              <a:rPr lang="de-AT" sz="4400" b="1" dirty="0" smtClean="0">
                <a:solidFill>
                  <a:srgbClr val="FFFF00"/>
                </a:solidFill>
                <a:effectLst>
                  <a:outerShdw blurRad="38100" dist="38100" dir="2700000" algn="tl">
                    <a:srgbClr val="000000">
                      <a:alpha val="43137"/>
                    </a:srgbClr>
                  </a:outerShdw>
                </a:effectLst>
              </a:rPr>
              <a:t>wieder </a:t>
            </a:r>
          </a:p>
          <a:p>
            <a:pPr algn="ctr"/>
            <a:r>
              <a:rPr lang="de-AT" sz="4400" b="1" dirty="0" smtClean="0">
                <a:solidFill>
                  <a:srgbClr val="FFFF00"/>
                </a:solidFill>
                <a:effectLst>
                  <a:outerShdw blurRad="38100" dist="38100" dir="2700000" algn="tl">
                    <a:srgbClr val="000000">
                      <a:alpha val="43137"/>
                    </a:srgbClr>
                  </a:outerShdw>
                </a:effectLst>
              </a:rPr>
              <a:t>brauchbar!</a:t>
            </a:r>
            <a:endParaRPr lang="de-AT" sz="4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534911"/>
      </p:ext>
    </p:extLst>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6512"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3178802" y="1916832"/>
            <a:ext cx="5857694" cy="2800767"/>
          </a:xfrm>
          <a:prstGeom prst="rect">
            <a:avLst/>
          </a:prstGeom>
          <a:noFill/>
        </p:spPr>
        <p:txBody>
          <a:bodyPr wrap="none" rtlCol="0">
            <a:spAutoFit/>
          </a:bodyPr>
          <a:lstStyle/>
          <a:p>
            <a:pPr algn="ctr"/>
            <a:r>
              <a:rPr lang="de-DE" sz="8800" dirty="0" smtClean="0">
                <a:solidFill>
                  <a:srgbClr val="FFC000"/>
                </a:solidFill>
              </a:rPr>
              <a:t>Wir alle sind</a:t>
            </a:r>
          </a:p>
          <a:p>
            <a:pPr algn="ctr"/>
            <a:r>
              <a:rPr lang="de-DE" sz="8800" dirty="0" smtClean="0">
                <a:solidFill>
                  <a:srgbClr val="FFC000"/>
                </a:solidFill>
              </a:rPr>
              <a:t>Gefäße</a:t>
            </a:r>
            <a:endParaRPr lang="ru-RU" sz="3600" dirty="0">
              <a:solidFill>
                <a:srgbClr val="FFC000"/>
              </a:solidFill>
            </a:endParaRPr>
          </a:p>
        </p:txBody>
      </p:sp>
      <p:pic>
        <p:nvPicPr>
          <p:cNvPr id="7" name="Picture 4" descr="http://www.babsi.at/images/categories/554.JPG"/>
          <p:cNvPicPr>
            <a:picLocks noChangeAspect="1" noChangeArrowheads="1"/>
          </p:cNvPicPr>
          <p:nvPr/>
        </p:nvPicPr>
        <p:blipFill>
          <a:blip r:embed="rId2" cstate="print"/>
          <a:srcRect/>
          <a:stretch>
            <a:fillRect/>
          </a:stretch>
        </p:blipFill>
        <p:spPr bwMode="auto">
          <a:xfrm>
            <a:off x="428596" y="1124744"/>
            <a:ext cx="2803361" cy="40187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pPr algn="just"/>
            <a:endParaRPr lang="de-DE" sz="1100" dirty="0" smtClean="0">
              <a:effectLst>
                <a:outerShdw blurRad="38100" dist="38100" dir="2700000" algn="tl">
                  <a:srgbClr val="000000">
                    <a:alpha val="43137"/>
                  </a:srgbClr>
                </a:outerShdw>
              </a:effectLst>
            </a:endParaRPr>
          </a:p>
          <a:p>
            <a:pPr algn="ctr"/>
            <a:r>
              <a:rPr lang="de-DE" b="1" u="sng" dirty="0" smtClean="0">
                <a:solidFill>
                  <a:srgbClr val="FFFF00"/>
                </a:solidFill>
                <a:effectLst>
                  <a:outerShdw blurRad="38100" dist="38100" dir="2700000" algn="tl">
                    <a:srgbClr val="000000">
                      <a:alpha val="43137"/>
                    </a:srgbClr>
                  </a:outerShdw>
                </a:effectLst>
              </a:rPr>
              <a:t>Der Begriff „Gefäß“  als Bezeichnung für Christen und Nichtchristen im NT:</a:t>
            </a:r>
            <a:endParaRPr lang="ru-RU" b="1" u="sng" dirty="0" smtClean="0">
              <a:solidFill>
                <a:srgbClr val="FFFF00"/>
              </a:solidFill>
              <a:effectLst>
                <a:outerShdw blurRad="38100" dist="38100" dir="2700000" algn="tl">
                  <a:srgbClr val="000000">
                    <a:alpha val="43137"/>
                  </a:srgbClr>
                </a:outerShdw>
              </a:effectLst>
            </a:endParaRPr>
          </a:p>
          <a:p>
            <a:pPr algn="just"/>
            <a:endParaRPr lang="de-DE" sz="1100" dirty="0" smtClean="0">
              <a:effectLst>
                <a:outerShdw blurRad="38100" dist="38100" dir="2700000" algn="tl">
                  <a:srgbClr val="000000">
                    <a:alpha val="43137"/>
                  </a:srgbClr>
                </a:outerShdw>
              </a:effectLst>
            </a:endParaRPr>
          </a:p>
          <a:p>
            <a:r>
              <a:rPr lang="de-DE" dirty="0" err="1" smtClean="0"/>
              <a:t>Apg</a:t>
            </a:r>
            <a:r>
              <a:rPr lang="de-DE" dirty="0" smtClean="0"/>
              <a:t> 9:15    Der Herr aber sprach zu ihm: Gehe hin; denn dieser</a:t>
            </a:r>
            <a:r>
              <a:rPr lang="ru-RU" dirty="0" smtClean="0"/>
              <a:t> (</a:t>
            </a:r>
            <a:r>
              <a:rPr lang="de-DE" dirty="0" smtClean="0"/>
              <a:t>Paulus) ist mir </a:t>
            </a:r>
            <a:r>
              <a:rPr lang="de-DE" dirty="0" smtClean="0">
                <a:solidFill>
                  <a:srgbClr val="FFFF00"/>
                </a:solidFill>
              </a:rPr>
              <a:t>ein auserwähltes Gefäß, meinen Namen zu tragen</a:t>
            </a:r>
            <a:r>
              <a:rPr lang="de-DE" dirty="0" smtClean="0"/>
              <a:t> sowohl vor Nationen als Könige und Söhne Israels. </a:t>
            </a:r>
          </a:p>
          <a:p>
            <a:endParaRPr lang="ru-RU" dirty="0" smtClean="0"/>
          </a:p>
          <a:p>
            <a:pPr algn="just"/>
            <a:r>
              <a:rPr lang="de-DE" dirty="0" err="1" smtClean="0">
                <a:effectLst>
                  <a:outerShdw blurRad="38100" dist="38100" dir="2700000" algn="tl">
                    <a:srgbClr val="000000">
                      <a:alpha val="43137"/>
                    </a:srgbClr>
                  </a:outerShdw>
                </a:effectLst>
              </a:rPr>
              <a:t>Röm</a:t>
            </a:r>
            <a:r>
              <a:rPr lang="ru-RU" dirty="0" smtClean="0">
                <a:effectLst>
                  <a:outerShdw blurRad="38100" dist="38100" dir="2700000" algn="tl">
                    <a:srgbClr val="000000">
                      <a:alpha val="43137"/>
                    </a:srgbClr>
                  </a:outerShdw>
                </a:effectLst>
              </a:rPr>
              <a:t> 9:21</a:t>
            </a:r>
            <a:r>
              <a:rPr lang="de-DE" dirty="0" smtClean="0">
                <a:effectLst>
                  <a:outerShdw blurRad="38100" dist="38100" dir="2700000" algn="tl">
                    <a:srgbClr val="000000">
                      <a:alpha val="43137"/>
                    </a:srgbClr>
                  </a:outerShdw>
                </a:effectLst>
              </a:rPr>
              <a:t>-23</a:t>
            </a:r>
            <a:r>
              <a:rPr lang="ru-RU" dirty="0" smtClean="0">
                <a:effectLst>
                  <a:outerShdw blurRad="38100" dist="38100" dir="2700000" algn="tl">
                    <a:srgbClr val="000000">
                      <a:alpha val="43137"/>
                    </a:srgbClr>
                  </a:outerShdw>
                </a:effectLst>
              </a:rPr>
              <a:t>  </a:t>
            </a:r>
            <a:r>
              <a:rPr lang="de-DE" dirty="0" smtClean="0"/>
              <a:t>Hat nicht der </a:t>
            </a:r>
            <a:r>
              <a:rPr lang="de-DE" dirty="0" smtClean="0">
                <a:solidFill>
                  <a:srgbClr val="FFFF00"/>
                </a:solidFill>
              </a:rPr>
              <a:t>Töpfer</a:t>
            </a:r>
            <a:r>
              <a:rPr lang="de-DE" dirty="0" smtClean="0"/>
              <a:t> Macht über den </a:t>
            </a:r>
            <a:r>
              <a:rPr lang="de-DE" dirty="0" smtClean="0">
                <a:solidFill>
                  <a:srgbClr val="FFFF00"/>
                </a:solidFill>
              </a:rPr>
              <a:t>Ton</a:t>
            </a:r>
            <a:r>
              <a:rPr lang="de-DE" dirty="0" smtClean="0"/>
              <a:t>, aus derselben Masse das eine </a:t>
            </a:r>
            <a:r>
              <a:rPr lang="de-DE" dirty="0" smtClean="0">
                <a:solidFill>
                  <a:srgbClr val="FFFF00"/>
                </a:solidFill>
              </a:rPr>
              <a:t>Gefäß</a:t>
            </a:r>
            <a:r>
              <a:rPr lang="de-DE" dirty="0" smtClean="0"/>
              <a:t> </a:t>
            </a:r>
            <a:r>
              <a:rPr lang="de-DE" dirty="0" smtClean="0">
                <a:solidFill>
                  <a:srgbClr val="FFFF00"/>
                </a:solidFill>
              </a:rPr>
              <a:t>zur Ehre</a:t>
            </a:r>
            <a:r>
              <a:rPr lang="de-DE" dirty="0" smtClean="0"/>
              <a:t>, das andere </a:t>
            </a:r>
            <a:r>
              <a:rPr lang="de-DE" dirty="0" smtClean="0">
                <a:solidFill>
                  <a:srgbClr val="FFFF00"/>
                </a:solidFill>
              </a:rPr>
              <a:t>zur Unehre</a:t>
            </a:r>
            <a:r>
              <a:rPr lang="de-DE" dirty="0" smtClean="0"/>
              <a:t> zu machen, …..</a:t>
            </a:r>
            <a:r>
              <a:rPr lang="de-DE" dirty="0" smtClean="0">
                <a:solidFill>
                  <a:srgbClr val="FFFF00"/>
                </a:solidFill>
              </a:rPr>
              <a:t>Gefäße des Zorns </a:t>
            </a:r>
            <a:r>
              <a:rPr lang="de-DE" dirty="0" smtClean="0"/>
              <a:t>und </a:t>
            </a:r>
            <a:r>
              <a:rPr lang="de-DE" dirty="0" smtClean="0">
                <a:solidFill>
                  <a:srgbClr val="FFFF00"/>
                </a:solidFill>
              </a:rPr>
              <a:t>Gefäße der Barmherzigkeit</a:t>
            </a:r>
            <a:r>
              <a:rPr lang="de-DE" dirty="0" smtClean="0"/>
              <a:t>?</a:t>
            </a:r>
            <a:endParaRPr lang="ru-RU" dirty="0" smtClean="0">
              <a:effectLst>
                <a:outerShdw blurRad="38100" dist="38100" dir="2700000" algn="tl">
                  <a:srgbClr val="000000">
                    <a:alpha val="43137"/>
                  </a:srgbClr>
                </a:outerShdw>
              </a:effectLst>
            </a:endParaRPr>
          </a:p>
          <a:p>
            <a:pPr algn="just"/>
            <a:endParaRPr lang="ru-RU" sz="1100" dirty="0" smtClean="0">
              <a:effectLst>
                <a:outerShdw blurRad="38100" dist="38100" dir="2700000" algn="tl">
                  <a:srgbClr val="000000">
                    <a:alpha val="43137"/>
                  </a:srgbClr>
                </a:outerShdw>
              </a:effectLst>
            </a:endParaRPr>
          </a:p>
          <a:p>
            <a:r>
              <a:rPr lang="de-DE" dirty="0" smtClean="0"/>
              <a:t>2Kor 4:7    Wir haben aber diesen </a:t>
            </a:r>
            <a:r>
              <a:rPr lang="de-DE" dirty="0" smtClean="0">
                <a:solidFill>
                  <a:srgbClr val="FFFF00"/>
                </a:solidFill>
              </a:rPr>
              <a:t>Schatz </a:t>
            </a:r>
            <a:r>
              <a:rPr lang="de-DE" dirty="0" smtClean="0">
                <a:solidFill>
                  <a:schemeClr val="bg1"/>
                </a:solidFill>
              </a:rPr>
              <a:t>(der Erkenntnis der Herrlichkeit Gottes) </a:t>
            </a:r>
            <a:r>
              <a:rPr lang="de-DE" dirty="0" smtClean="0">
                <a:solidFill>
                  <a:srgbClr val="FFFF00"/>
                </a:solidFill>
              </a:rPr>
              <a:t>in irdenen  Gefäßen</a:t>
            </a:r>
            <a:r>
              <a:rPr lang="de-DE" dirty="0" smtClean="0"/>
              <a:t>, auf dass die Überschwänglichkeit der </a:t>
            </a:r>
            <a:r>
              <a:rPr lang="de-DE" dirty="0" smtClean="0">
                <a:solidFill>
                  <a:srgbClr val="FFFF00"/>
                </a:solidFill>
              </a:rPr>
              <a:t>Kraft</a:t>
            </a:r>
            <a:r>
              <a:rPr lang="de-DE" dirty="0" smtClean="0"/>
              <a:t> sei Gottes und nicht aus uns. </a:t>
            </a:r>
          </a:p>
          <a:p>
            <a:endParaRPr lang="ru-RU" dirty="0" smtClean="0"/>
          </a:p>
          <a:p>
            <a:r>
              <a:rPr lang="ru-RU" dirty="0" smtClean="0">
                <a:effectLst>
                  <a:outerShdw blurRad="38100" dist="38100" dir="2700000" algn="tl">
                    <a:srgbClr val="000000">
                      <a:alpha val="43137"/>
                    </a:srgbClr>
                  </a:outerShdw>
                </a:effectLst>
              </a:rPr>
              <a:t>1</a:t>
            </a:r>
            <a:r>
              <a:rPr lang="de-DE" dirty="0" err="1" smtClean="0">
                <a:effectLst>
                  <a:outerShdw blurRad="38100" dist="38100" dir="2700000" algn="tl">
                    <a:srgbClr val="000000">
                      <a:alpha val="43137"/>
                    </a:srgbClr>
                  </a:outerShdw>
                </a:effectLst>
              </a:rPr>
              <a:t>Thess</a:t>
            </a:r>
            <a:r>
              <a:rPr lang="ru-RU" dirty="0" smtClean="0">
                <a:effectLst>
                  <a:outerShdw blurRad="38100" dist="38100" dir="2700000" algn="tl">
                    <a:srgbClr val="000000">
                      <a:alpha val="43137"/>
                    </a:srgbClr>
                  </a:outerShdw>
                </a:effectLst>
              </a:rPr>
              <a:t> </a:t>
            </a:r>
            <a:r>
              <a:rPr lang="ru-RU" dirty="0">
                <a:effectLst>
                  <a:outerShdw blurRad="38100" dist="38100" dir="2700000" algn="tl">
                    <a:srgbClr val="000000">
                      <a:alpha val="43137"/>
                    </a:srgbClr>
                  </a:outerShdw>
                </a:effectLst>
              </a:rPr>
              <a:t>4:3-4  </a:t>
            </a:r>
            <a:r>
              <a:rPr lang="de-DE" dirty="0" smtClean="0"/>
              <a:t>Denn das ist der Wille Gottes, eure Heiligung, dass ihr euch der Unzucht enthaltet;  dass jeder von euch wisse, sein eigenes </a:t>
            </a:r>
            <a:r>
              <a:rPr lang="de-DE" dirty="0" smtClean="0">
                <a:solidFill>
                  <a:srgbClr val="FFFF00"/>
                </a:solidFill>
              </a:rPr>
              <a:t>Gefäß in Heiligung und Ehre</a:t>
            </a:r>
            <a:r>
              <a:rPr lang="de-DE" dirty="0" smtClean="0"/>
              <a:t> zu besitzen….(Gefäß – entweder der eigene Leib oder die Ehefrau)</a:t>
            </a:r>
            <a:endParaRPr lang="ru-RU" dirty="0" smtClean="0">
              <a:effectLst>
                <a:outerShdw blurRad="38100" dist="38100" dir="2700000" algn="tl">
                  <a:srgbClr val="000000">
                    <a:alpha val="43137"/>
                  </a:srgbClr>
                </a:outerShdw>
              </a:effectLst>
            </a:endParaRPr>
          </a:p>
          <a:p>
            <a:pPr algn="just"/>
            <a:endParaRPr lang="ru-RU" sz="1100" dirty="0" smtClean="0">
              <a:effectLst>
                <a:outerShdw blurRad="38100" dist="38100" dir="2700000" algn="tl">
                  <a:srgbClr val="000000">
                    <a:alpha val="43137"/>
                  </a:srgbClr>
                </a:outerShdw>
              </a:effectLst>
            </a:endParaRPr>
          </a:p>
          <a:p>
            <a:r>
              <a:rPr lang="ru-RU" dirty="0" smtClean="0">
                <a:effectLst>
                  <a:outerShdw blurRad="38100" dist="38100" dir="2700000" algn="tl">
                    <a:srgbClr val="000000">
                      <a:alpha val="43137"/>
                    </a:srgbClr>
                  </a:outerShdw>
                </a:effectLst>
              </a:rPr>
              <a:t>2Т</a:t>
            </a:r>
            <a:r>
              <a:rPr lang="de-DE" dirty="0" smtClean="0">
                <a:effectLst>
                  <a:outerShdw blurRad="38100" dist="38100" dir="2700000" algn="tl">
                    <a:srgbClr val="000000">
                      <a:alpha val="43137"/>
                    </a:srgbClr>
                  </a:outerShdw>
                </a:effectLst>
              </a:rPr>
              <a:t>i</a:t>
            </a:r>
            <a:r>
              <a:rPr lang="ru-RU" dirty="0" smtClean="0">
                <a:effectLst>
                  <a:outerShdw blurRad="38100" dist="38100" dir="2700000" algn="tl">
                    <a:srgbClr val="000000">
                      <a:alpha val="43137"/>
                    </a:srgbClr>
                  </a:outerShdw>
                </a:effectLst>
              </a:rPr>
              <a:t>м </a:t>
            </a:r>
            <a:r>
              <a:rPr lang="ru-RU" dirty="0">
                <a:effectLst>
                  <a:outerShdw blurRad="38100" dist="38100" dir="2700000" algn="tl">
                    <a:srgbClr val="000000">
                      <a:alpha val="43137"/>
                    </a:srgbClr>
                  </a:outerShdw>
                </a:effectLst>
              </a:rPr>
              <a:t>2:20-21  </a:t>
            </a:r>
            <a:r>
              <a:rPr lang="de-DE" dirty="0" smtClean="0"/>
              <a:t>In einem großen Hause gibt es aber nicht nur </a:t>
            </a:r>
            <a:r>
              <a:rPr lang="de-DE" dirty="0" smtClean="0">
                <a:solidFill>
                  <a:srgbClr val="FFFF00"/>
                </a:solidFill>
              </a:rPr>
              <a:t>goldene</a:t>
            </a:r>
            <a:r>
              <a:rPr lang="de-DE" dirty="0" smtClean="0"/>
              <a:t> und </a:t>
            </a:r>
            <a:r>
              <a:rPr lang="de-DE" dirty="0" smtClean="0">
                <a:solidFill>
                  <a:srgbClr val="FFFF00"/>
                </a:solidFill>
              </a:rPr>
              <a:t>silberne</a:t>
            </a:r>
            <a:r>
              <a:rPr lang="de-DE" dirty="0" smtClean="0"/>
              <a:t> </a:t>
            </a:r>
            <a:r>
              <a:rPr lang="de-DE" dirty="0" smtClean="0">
                <a:solidFill>
                  <a:srgbClr val="FFFF00"/>
                </a:solidFill>
              </a:rPr>
              <a:t>Gefäße</a:t>
            </a:r>
            <a:r>
              <a:rPr lang="de-DE" dirty="0" smtClean="0"/>
              <a:t>, sondern auch </a:t>
            </a:r>
            <a:r>
              <a:rPr lang="de-DE" dirty="0" smtClean="0">
                <a:solidFill>
                  <a:srgbClr val="FFFF00"/>
                </a:solidFill>
              </a:rPr>
              <a:t>hölzerne</a:t>
            </a:r>
            <a:r>
              <a:rPr lang="de-DE" dirty="0" smtClean="0"/>
              <a:t> und </a:t>
            </a:r>
            <a:r>
              <a:rPr lang="de-DE" dirty="0" smtClean="0">
                <a:solidFill>
                  <a:srgbClr val="FFFF00"/>
                </a:solidFill>
              </a:rPr>
              <a:t>irdene</a:t>
            </a:r>
            <a:r>
              <a:rPr lang="de-DE" dirty="0" smtClean="0"/>
              <a:t>, und die einen </a:t>
            </a:r>
            <a:r>
              <a:rPr lang="de-DE" dirty="0" smtClean="0">
                <a:solidFill>
                  <a:srgbClr val="FFFF00"/>
                </a:solidFill>
              </a:rPr>
              <a:t>zur Ehre</a:t>
            </a:r>
            <a:r>
              <a:rPr lang="de-DE" dirty="0" smtClean="0"/>
              <a:t>, die andern </a:t>
            </a:r>
            <a:r>
              <a:rPr lang="de-DE" dirty="0" smtClean="0">
                <a:solidFill>
                  <a:srgbClr val="FFFF00"/>
                </a:solidFill>
              </a:rPr>
              <a:t>zur Unehre</a:t>
            </a:r>
            <a:r>
              <a:rPr lang="de-DE" dirty="0" smtClean="0"/>
              <a:t>. Wenn nun jemand sich von solchen  (</a:t>
            </a:r>
            <a:r>
              <a:rPr lang="de-DE" dirty="0" err="1" smtClean="0"/>
              <a:t>Schwätzerei</a:t>
            </a:r>
            <a:r>
              <a:rPr lang="de-DE" dirty="0" smtClean="0"/>
              <a:t>, Streitfragen, jugendliche Lüste) reinigt, wird er ein </a:t>
            </a:r>
            <a:r>
              <a:rPr lang="de-DE" dirty="0" smtClean="0">
                <a:solidFill>
                  <a:srgbClr val="FFFF00"/>
                </a:solidFill>
              </a:rPr>
              <a:t>Gefäß</a:t>
            </a:r>
            <a:r>
              <a:rPr lang="de-DE" dirty="0" smtClean="0"/>
              <a:t> </a:t>
            </a:r>
            <a:r>
              <a:rPr lang="de-DE" dirty="0" smtClean="0">
                <a:solidFill>
                  <a:srgbClr val="FFFF00"/>
                </a:solidFill>
              </a:rPr>
              <a:t>zur Ehre </a:t>
            </a:r>
            <a:r>
              <a:rPr lang="de-DE" dirty="0" smtClean="0"/>
              <a:t>sein, geheiligt und dem Hausherrn </a:t>
            </a:r>
            <a:r>
              <a:rPr lang="de-DE" dirty="0" smtClean="0">
                <a:solidFill>
                  <a:srgbClr val="FFFF00"/>
                </a:solidFill>
              </a:rPr>
              <a:t>nützlich</a:t>
            </a:r>
            <a:r>
              <a:rPr lang="de-DE" dirty="0" smtClean="0"/>
              <a:t>, </a:t>
            </a:r>
            <a:r>
              <a:rPr lang="de-DE" dirty="0" smtClean="0">
                <a:solidFill>
                  <a:srgbClr val="FFFF00"/>
                </a:solidFill>
              </a:rPr>
              <a:t>zu jedem guten Werke zubereitet</a:t>
            </a:r>
            <a:r>
              <a:rPr lang="de-DE" dirty="0" smtClean="0"/>
              <a:t>. </a:t>
            </a:r>
          </a:p>
          <a:p>
            <a:endParaRPr lang="de-DE" dirty="0" smtClean="0"/>
          </a:p>
          <a:p>
            <a:r>
              <a:rPr lang="de-DE" dirty="0" smtClean="0"/>
              <a:t>1Pet 3:7   Ihr Männer gleicherweise, wohnet bei ihnen nach Erkenntnis, als bei einem </a:t>
            </a:r>
            <a:r>
              <a:rPr lang="de-DE" dirty="0" smtClean="0">
                <a:solidFill>
                  <a:srgbClr val="FFFF00"/>
                </a:solidFill>
              </a:rPr>
              <a:t>schwächeren</a:t>
            </a:r>
            <a:r>
              <a:rPr lang="de-DE" dirty="0" smtClean="0"/>
              <a:t> Gefäße, dem weiblichen, </a:t>
            </a:r>
            <a:r>
              <a:rPr lang="de-DE" dirty="0" smtClean="0">
                <a:solidFill>
                  <a:srgbClr val="FFFF00"/>
                </a:solidFill>
              </a:rPr>
              <a:t>ihnen Ehre gebend</a:t>
            </a:r>
            <a:r>
              <a:rPr lang="de-DE" dirty="0" smtClean="0"/>
              <a:t>, als die auch Miterben der Gnade des Lebens sind, </a:t>
            </a:r>
            <a:r>
              <a:rPr lang="de-DE" dirty="0" smtClean="0">
                <a:solidFill>
                  <a:srgbClr val="FFFF00"/>
                </a:solidFill>
              </a:rPr>
              <a:t>auf dass eure Gebete nicht verhindert werden</a:t>
            </a:r>
            <a:r>
              <a:rPr lang="de-DE" dirty="0" smtClean="0"/>
              <a:t>. </a:t>
            </a:r>
          </a:p>
          <a:p>
            <a:endParaRPr lang="de-DE" dirty="0" smtClean="0"/>
          </a:p>
          <a:p>
            <a:endParaRPr lang="ru-RU" dirty="0" smtClean="0"/>
          </a:p>
          <a:p>
            <a:endParaRPr lang="en-US" dirty="0"/>
          </a:p>
          <a:p>
            <a:endParaRPr lang="en-US" dirty="0"/>
          </a:p>
          <a:p>
            <a:endParaRPr lang="en-US" dirty="0"/>
          </a:p>
          <a:p>
            <a:endParaRPr lang="en-US" dirty="0"/>
          </a:p>
          <a:p>
            <a:endParaRPr lang="ru-RU" dirty="0" smtClean="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diamond(in)">
                                      <p:cBhvr>
                                        <p:cTn id="7" dur="20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8" end="8"/>
                                            </p:txEl>
                                          </p:spTgt>
                                        </p:tgtEl>
                                        <p:attrNameLst>
                                          <p:attrName>style.visibility</p:attrName>
                                        </p:attrNameLst>
                                      </p:cBhvr>
                                      <p:to>
                                        <p:strVal val="visible"/>
                                      </p:to>
                                    </p:set>
                                    <p:animEffect transition="in" filter="diamond(in)">
                                      <p:cBhvr>
                                        <p:cTn id="12" dur="2000"/>
                                        <p:tgtEl>
                                          <p:spTgt spid="5">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diamond(in)">
                                      <p:cBhvr>
                                        <p:cTn id="17" dur="20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12" end="12"/>
                                            </p:txEl>
                                          </p:spTgt>
                                        </p:tgtEl>
                                        <p:attrNameLst>
                                          <p:attrName>style.visibility</p:attrName>
                                        </p:attrNameLst>
                                      </p:cBhvr>
                                      <p:to>
                                        <p:strVal val="visible"/>
                                      </p:to>
                                    </p:set>
                                    <p:animEffect transition="in" filter="diamond(in)">
                                      <p:cBhvr>
                                        <p:cTn id="22" dur="2000"/>
                                        <p:tgtEl>
                                          <p:spTgt spid="5">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14" end="14"/>
                                            </p:txEl>
                                          </p:spTgt>
                                        </p:tgtEl>
                                        <p:attrNameLst>
                                          <p:attrName>style.visibility</p:attrName>
                                        </p:attrNameLst>
                                      </p:cBhvr>
                                      <p:to>
                                        <p:strVal val="visible"/>
                                      </p:to>
                                    </p:set>
                                    <p:animEffect transition="in" filter="diamond(in)">
                                      <p:cBhvr>
                                        <p:cTn id="27" dur="2000"/>
                                        <p:tgtEl>
                                          <p:spTgt spid="5">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16" end="16"/>
                                            </p:txEl>
                                          </p:spTgt>
                                        </p:tgtEl>
                                        <p:attrNameLst>
                                          <p:attrName>style.visibility</p:attrName>
                                        </p:attrNameLst>
                                      </p:cBhvr>
                                      <p:to>
                                        <p:strVal val="visible"/>
                                      </p:to>
                                    </p:set>
                                    <p:animEffect transition="in" filter="diamond(in)">
                                      <p:cBhvr>
                                        <p:cTn id="32" dur="2000"/>
                                        <p:tgtEl>
                                          <p:spTgt spid="5">
                                            <p:txEl>
                                              <p:pRg st="16"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animEffect transition="in" filter="diamond(in)">
                                      <p:cBhvr>
                                        <p:cTn id="37" dur="20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pPr algn="just"/>
            <a:endParaRPr lang="de-DE" sz="1400" dirty="0" smtClean="0">
              <a:effectLst>
                <a:outerShdw blurRad="38100" dist="38100" dir="2700000" algn="tl">
                  <a:srgbClr val="000000">
                    <a:alpha val="43137"/>
                  </a:srgbClr>
                </a:outerShdw>
              </a:effectLst>
            </a:endParaRPr>
          </a:p>
          <a:p>
            <a:pPr algn="ctr"/>
            <a:endParaRPr lang="de-DE" sz="2800" b="1" dirty="0" smtClean="0">
              <a:solidFill>
                <a:srgbClr val="FFFF00"/>
              </a:solidFill>
            </a:endParaRPr>
          </a:p>
          <a:p>
            <a:pPr algn="ctr"/>
            <a:endParaRPr lang="de-DE" sz="2800" dirty="0" smtClean="0"/>
          </a:p>
          <a:p>
            <a:endParaRPr lang="de-DE" dirty="0" smtClean="0"/>
          </a:p>
          <a:p>
            <a:endParaRPr lang="ru-RU" dirty="0" smtClean="0"/>
          </a:p>
          <a:p>
            <a:endParaRPr lang="en-US" dirty="0"/>
          </a:p>
          <a:p>
            <a:endParaRPr lang="en-US" dirty="0"/>
          </a:p>
          <a:p>
            <a:endParaRPr lang="en-US" dirty="0"/>
          </a:p>
          <a:p>
            <a:endParaRPr lang="en-US" dirty="0"/>
          </a:p>
          <a:p>
            <a:endParaRPr lang="ru-RU" dirty="0" smtClean="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pic>
        <p:nvPicPr>
          <p:cNvPr id="54274" name="Picture 2" descr="http://www.klangwerkstatt.info/kreativ/werkstatt/kreativwerkstatt/toepfern-modellieren-gestalten/grafik/02.jpg"/>
          <p:cNvPicPr>
            <a:picLocks noChangeAspect="1" noChangeArrowheads="1"/>
          </p:cNvPicPr>
          <p:nvPr/>
        </p:nvPicPr>
        <p:blipFill>
          <a:blip r:embed="rId3" cstate="print"/>
          <a:srcRect l="10204" r="8163"/>
          <a:stretch>
            <a:fillRect/>
          </a:stretch>
        </p:blipFill>
        <p:spPr bwMode="auto">
          <a:xfrm>
            <a:off x="0" y="548680"/>
            <a:ext cx="3664080" cy="3366374"/>
          </a:xfrm>
          <a:prstGeom prst="ellipse">
            <a:avLst/>
          </a:prstGeom>
          <a:ln>
            <a:noFill/>
          </a:ln>
          <a:effectLst>
            <a:softEdge rad="112500"/>
          </a:effectLst>
        </p:spPr>
      </p:pic>
      <p:sp>
        <p:nvSpPr>
          <p:cNvPr id="6" name="TextBox 5"/>
          <p:cNvSpPr txBox="1"/>
          <p:nvPr/>
        </p:nvSpPr>
        <p:spPr>
          <a:xfrm>
            <a:off x="142844" y="4143380"/>
            <a:ext cx="9027792" cy="2523768"/>
          </a:xfrm>
          <a:prstGeom prst="rect">
            <a:avLst/>
          </a:prstGeom>
          <a:noFill/>
        </p:spPr>
        <p:txBody>
          <a:bodyPr wrap="none" rtlCol="0">
            <a:spAutoFit/>
          </a:bodyPr>
          <a:lstStyle/>
          <a:p>
            <a:pPr algn="ctr"/>
            <a:r>
              <a:rPr lang="de-DE" sz="2800" dirty="0" smtClean="0"/>
              <a:t>Er ist darum für alle gestorben, auf dass die, so da leben,</a:t>
            </a:r>
          </a:p>
          <a:p>
            <a:pPr algn="ctr"/>
            <a:r>
              <a:rPr lang="de-DE" sz="2800" dirty="0" smtClean="0">
                <a:effectLst>
                  <a:outerShdw blurRad="38100" dist="38100" dir="2700000" algn="tl">
                    <a:srgbClr val="000000">
                      <a:alpha val="43137"/>
                    </a:srgbClr>
                  </a:outerShdw>
                </a:effectLst>
              </a:rPr>
              <a:t>hinfort </a:t>
            </a:r>
            <a:r>
              <a:rPr lang="de-DE" sz="2800" dirty="0" smtClean="0">
                <a:solidFill>
                  <a:srgbClr val="FFFF00"/>
                </a:solidFill>
                <a:effectLst>
                  <a:outerShdw blurRad="38100" dist="38100" dir="2700000" algn="tl">
                    <a:srgbClr val="000000">
                      <a:alpha val="43137"/>
                    </a:srgbClr>
                  </a:outerShdw>
                </a:effectLst>
              </a:rPr>
              <a:t>nicht sich selbst </a:t>
            </a:r>
            <a:r>
              <a:rPr lang="de-DE" sz="2800" dirty="0" smtClean="0">
                <a:effectLst>
                  <a:outerShdw blurRad="38100" dist="38100" dir="2700000" algn="tl">
                    <a:srgbClr val="000000">
                      <a:alpha val="43137"/>
                    </a:srgbClr>
                  </a:outerShdw>
                </a:effectLst>
              </a:rPr>
              <a:t>leben, sondern </a:t>
            </a:r>
            <a:r>
              <a:rPr lang="de-DE" sz="2800" dirty="0" smtClean="0">
                <a:solidFill>
                  <a:srgbClr val="FFFF00"/>
                </a:solidFill>
                <a:effectLst>
                  <a:outerShdw blurRad="38100" dist="38100" dir="2700000" algn="tl">
                    <a:srgbClr val="000000">
                      <a:alpha val="43137"/>
                    </a:srgbClr>
                  </a:outerShdw>
                </a:effectLst>
              </a:rPr>
              <a:t>dem, </a:t>
            </a:r>
          </a:p>
          <a:p>
            <a:pPr algn="ctr"/>
            <a:r>
              <a:rPr lang="de-DE" sz="2800" dirty="0" smtClean="0">
                <a:solidFill>
                  <a:srgbClr val="FFFF00"/>
                </a:solidFill>
                <a:effectLst>
                  <a:outerShdw blurRad="38100" dist="38100" dir="2700000" algn="tl">
                    <a:srgbClr val="000000">
                      <a:alpha val="43137"/>
                    </a:srgbClr>
                  </a:outerShdw>
                </a:effectLst>
              </a:rPr>
              <a:t>der für sie gestorben und auferstanden ist</a:t>
            </a:r>
            <a:r>
              <a:rPr lang="de-DE" sz="2800" dirty="0" smtClean="0">
                <a:effectLst>
                  <a:outerShdw blurRad="38100" dist="38100" dir="2700000" algn="tl">
                    <a:srgbClr val="000000">
                      <a:alpha val="43137"/>
                    </a:srgbClr>
                  </a:outerShdw>
                </a:effectLst>
              </a:rPr>
              <a:t>…..</a:t>
            </a:r>
          </a:p>
          <a:p>
            <a:pPr algn="ctr"/>
            <a:r>
              <a:rPr lang="de-DE" sz="2800" dirty="0" smtClean="0"/>
              <a:t>Darum, ist jemand in Christus, so ist er</a:t>
            </a:r>
            <a:r>
              <a:rPr lang="de-DE" sz="2800" dirty="0" smtClean="0">
                <a:effectLst>
                  <a:outerShdw blurRad="38100" dist="38100" dir="2700000" algn="tl">
                    <a:srgbClr val="000000">
                      <a:alpha val="43137"/>
                    </a:srgbClr>
                  </a:outerShdw>
                </a:effectLst>
              </a:rPr>
              <a:t> eine neue Schöpfung</a:t>
            </a:r>
            <a:r>
              <a:rPr lang="de-DE" sz="2800" dirty="0" smtClean="0"/>
              <a:t>;</a:t>
            </a:r>
          </a:p>
          <a:p>
            <a:pPr algn="ctr"/>
            <a:r>
              <a:rPr lang="de-DE" sz="2800" dirty="0" smtClean="0"/>
              <a:t>das Alte ist vergangen, siehe, </a:t>
            </a:r>
            <a:r>
              <a:rPr lang="de-DE" sz="2800" dirty="0" smtClean="0">
                <a:effectLst>
                  <a:outerShdw blurRad="38100" dist="38100" dir="2700000" algn="tl">
                    <a:srgbClr val="000000">
                      <a:alpha val="43137"/>
                    </a:srgbClr>
                  </a:outerShdw>
                </a:effectLst>
              </a:rPr>
              <a:t>Neues ist entstanden!</a:t>
            </a:r>
          </a:p>
          <a:p>
            <a:pPr algn="ctr"/>
            <a:r>
              <a:rPr lang="de-DE" dirty="0" smtClean="0"/>
              <a:t>2.Kor.5:15-17</a:t>
            </a:r>
            <a:endParaRPr lang="ru-RU" dirty="0"/>
          </a:p>
        </p:txBody>
      </p:sp>
      <p:sp>
        <p:nvSpPr>
          <p:cNvPr id="7" name="TextBox 6"/>
          <p:cNvSpPr txBox="1"/>
          <p:nvPr/>
        </p:nvSpPr>
        <p:spPr>
          <a:xfrm>
            <a:off x="2876543" y="547994"/>
            <a:ext cx="4961358" cy="3416320"/>
          </a:xfrm>
          <a:prstGeom prst="rect">
            <a:avLst/>
          </a:prstGeom>
          <a:noFill/>
        </p:spPr>
        <p:txBody>
          <a:bodyPr wrap="none" rtlCol="0">
            <a:spAutoFit/>
          </a:bodyPr>
          <a:lstStyle/>
          <a:p>
            <a:r>
              <a:rPr lang="de-DE" sz="3600" b="1" dirty="0" smtClean="0">
                <a:solidFill>
                  <a:srgbClr val="FFFF00"/>
                </a:solidFill>
              </a:rPr>
              <a:t>In der Wiedergeburt </a:t>
            </a:r>
          </a:p>
          <a:p>
            <a:r>
              <a:rPr lang="de-DE" sz="3600" b="1" dirty="0" smtClean="0">
                <a:solidFill>
                  <a:srgbClr val="FFFF00"/>
                </a:solidFill>
              </a:rPr>
              <a:t>     macht Gott uns </a:t>
            </a:r>
          </a:p>
          <a:p>
            <a:r>
              <a:rPr lang="de-DE" sz="3600" b="1" dirty="0">
                <a:solidFill>
                  <a:srgbClr val="FFFF00"/>
                </a:solidFill>
              </a:rPr>
              <a:t> </a:t>
            </a:r>
            <a:r>
              <a:rPr lang="de-DE" sz="3600" b="1" dirty="0" smtClean="0">
                <a:solidFill>
                  <a:srgbClr val="FFFF00"/>
                </a:solidFill>
              </a:rPr>
              <a:t>     zu neuen Kreaturen</a:t>
            </a:r>
          </a:p>
          <a:p>
            <a:r>
              <a:rPr lang="de-DE" sz="3600" b="1" dirty="0" smtClean="0">
                <a:solidFill>
                  <a:srgbClr val="FFFF00"/>
                </a:solidFill>
              </a:rPr>
              <a:t>      und zu Nutz-Gefäßen </a:t>
            </a:r>
          </a:p>
          <a:p>
            <a:r>
              <a:rPr lang="de-DE" sz="3600" b="1" dirty="0">
                <a:solidFill>
                  <a:srgbClr val="FFFF00"/>
                </a:solidFill>
              </a:rPr>
              <a:t> </a:t>
            </a:r>
            <a:r>
              <a:rPr lang="de-DE" sz="3600" b="1" dirty="0" smtClean="0">
                <a:solidFill>
                  <a:srgbClr val="FFFF00"/>
                </a:solidFill>
              </a:rPr>
              <a:t>   zu Seiner Ehre</a:t>
            </a:r>
          </a:p>
          <a:p>
            <a:endParaRPr lang="ru-RU" sz="36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endParaRPr lang="ru-RU" sz="2800" dirty="0">
              <a:effectLst>
                <a:outerShdw blurRad="38100" dist="38100" dir="2700000" algn="tl">
                  <a:srgbClr val="000000">
                    <a:alpha val="43137"/>
                  </a:srgbClr>
                </a:outerShdw>
              </a:effectLst>
            </a:endParaRPr>
          </a:p>
          <a:p>
            <a:endParaRPr lang="ru-RU" sz="2800" dirty="0" smtClean="0">
              <a:effectLst>
                <a:outerShdw blurRad="38100" dist="38100" dir="2700000" algn="tl">
                  <a:srgbClr val="000000">
                    <a:alpha val="43137"/>
                  </a:srgbClr>
                </a:outerShdw>
              </a:effectLst>
            </a:endParaRPr>
          </a:p>
          <a:p>
            <a:pPr algn="just"/>
            <a:endParaRPr lang="ru-RU" sz="2400" dirty="0" smtClean="0">
              <a:effectLst>
                <a:outerShdw blurRad="38100" dist="38100" dir="2700000" algn="tl">
                  <a:srgbClr val="000000">
                    <a:alpha val="43137"/>
                  </a:srgbClr>
                </a:outerShdw>
              </a:effectLst>
            </a:endParaRPr>
          </a:p>
          <a:p>
            <a:pPr algn="just"/>
            <a:endParaRPr lang="ru-RU" sz="2400" dirty="0" smtClean="0">
              <a:effectLst>
                <a:outerShdw blurRad="38100" dist="38100" dir="2700000" algn="tl">
                  <a:srgbClr val="000000">
                    <a:alpha val="43137"/>
                  </a:srgbClr>
                </a:outerShdw>
              </a:effectLst>
            </a:endParaRPr>
          </a:p>
          <a:p>
            <a:endParaRPr lang="en-US" dirty="0"/>
          </a:p>
          <a:p>
            <a:endParaRPr lang="en-US" dirty="0"/>
          </a:p>
          <a:p>
            <a:endParaRPr lang="ru-RU" dirty="0" smtClean="0"/>
          </a:p>
          <a:p>
            <a:endParaRPr lang="en-US"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0" y="260648"/>
            <a:ext cx="9144000" cy="7017306"/>
          </a:xfrm>
          <a:prstGeom prst="rect">
            <a:avLst/>
          </a:prstGeom>
          <a:noFill/>
        </p:spPr>
        <p:txBody>
          <a:bodyPr wrap="square" rtlCol="0">
            <a:spAutoFit/>
          </a:bodyPr>
          <a:lstStyle/>
          <a:p>
            <a:r>
              <a:rPr lang="de-DE" sz="2400" dirty="0" smtClean="0"/>
              <a:t>Ein Gefäß:</a:t>
            </a:r>
          </a:p>
          <a:p>
            <a:endParaRPr lang="de-DE" sz="2400" dirty="0" smtClean="0"/>
          </a:p>
          <a:p>
            <a:r>
              <a:rPr lang="de-DE" sz="2400" dirty="0" smtClean="0"/>
              <a:t>Gehört nie sich selbst und hat keinen Selbstzweck</a:t>
            </a:r>
          </a:p>
          <a:p>
            <a:endParaRPr lang="de-DE" sz="2400" dirty="0" smtClean="0"/>
          </a:p>
          <a:p>
            <a:r>
              <a:rPr lang="de-DE" sz="2400" dirty="0" smtClean="0"/>
              <a:t>Ist ein Träger des Namens Christi und der Kraft Gottes</a:t>
            </a:r>
          </a:p>
          <a:p>
            <a:endParaRPr lang="de-DE" sz="2400" dirty="0" smtClean="0"/>
          </a:p>
          <a:p>
            <a:r>
              <a:rPr lang="de-DE" sz="2400" dirty="0" smtClean="0"/>
              <a:t>Hat das Design, welches der Töpfer ihm zugedacht hat</a:t>
            </a:r>
          </a:p>
          <a:p>
            <a:endParaRPr lang="de-DE" sz="2400" dirty="0" smtClean="0"/>
          </a:p>
          <a:p>
            <a:r>
              <a:rPr lang="de-DE" sz="2400" dirty="0" smtClean="0"/>
              <a:t>Soll in Heiligung und Ehre gehalten werden</a:t>
            </a:r>
          </a:p>
          <a:p>
            <a:endParaRPr lang="de-DE" sz="2400" dirty="0" smtClean="0"/>
          </a:p>
          <a:p>
            <a:r>
              <a:rPr lang="de-DE" sz="2400" dirty="0" smtClean="0"/>
              <a:t>Egal ob aus Gold, Silber, Holz oder Lehm: jedes Gefäß kann </a:t>
            </a:r>
          </a:p>
          <a:p>
            <a:r>
              <a:rPr lang="de-DE" sz="2400" dirty="0" smtClean="0"/>
              <a:t>zur Unehre missbraucht oder in Heiligung gebraucht werden</a:t>
            </a:r>
          </a:p>
          <a:p>
            <a:endParaRPr lang="de-DE" sz="2400" dirty="0" smtClean="0"/>
          </a:p>
          <a:p>
            <a:r>
              <a:rPr lang="de-DE" sz="2400" dirty="0" smtClean="0"/>
              <a:t>Gefäße müssen beständig von Inhaltsresten gereinigt werden, </a:t>
            </a:r>
          </a:p>
          <a:p>
            <a:r>
              <a:rPr lang="de-DE" sz="2400" dirty="0" smtClean="0"/>
              <a:t>um nützlich und zu guten Werken bereit zu sein</a:t>
            </a:r>
          </a:p>
          <a:p>
            <a:endParaRPr lang="de-DE" sz="2400" dirty="0" smtClean="0"/>
          </a:p>
          <a:p>
            <a:r>
              <a:rPr lang="de-DE" sz="2400" dirty="0" smtClean="0"/>
              <a:t>Rechter oder unrechter Umgang mit dem Gefäß wirkt sich aus </a:t>
            </a:r>
          </a:p>
          <a:p>
            <a:r>
              <a:rPr lang="de-DE" sz="2400" dirty="0" smtClean="0"/>
              <a:t>auf die Erhörbarkeit unserer Gebete</a:t>
            </a: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amond(in)">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amond(in)">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amond(in)">
                                      <p:cBhvr>
                                        <p:cTn id="22" dur="2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amond(in)">
                                      <p:cBhvr>
                                        <p:cTn id="27" dur="20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diamond(in)">
                                      <p:cBhvr>
                                        <p:cTn id="32" dur="2000"/>
                                        <p:tgtEl>
                                          <p:spTgt spid="6">
                                            <p:txEl>
                                              <p:pRg st="10" end="10"/>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diamond(in)">
                                      <p:cBhvr>
                                        <p:cTn id="35" dur="2000"/>
                                        <p:tgtEl>
                                          <p:spTgt spid="6">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6">
                                            <p:txEl>
                                              <p:pRg st="13" end="13"/>
                                            </p:txEl>
                                          </p:spTgt>
                                        </p:tgtEl>
                                        <p:attrNameLst>
                                          <p:attrName>style.visibility</p:attrName>
                                        </p:attrNameLst>
                                      </p:cBhvr>
                                      <p:to>
                                        <p:strVal val="visible"/>
                                      </p:to>
                                    </p:set>
                                    <p:animEffect transition="in" filter="diamond(in)">
                                      <p:cBhvr>
                                        <p:cTn id="40" dur="2000"/>
                                        <p:tgtEl>
                                          <p:spTgt spid="6">
                                            <p:txEl>
                                              <p:pRg st="13" end="13"/>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animEffect transition="in" filter="diamond(in)">
                                      <p:cBhvr>
                                        <p:cTn id="43" dur="2000"/>
                                        <p:tgtEl>
                                          <p:spTgt spid="6">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
                                            <p:txEl>
                                              <p:pRg st="16" end="16"/>
                                            </p:txEl>
                                          </p:spTgt>
                                        </p:tgtEl>
                                        <p:attrNameLst>
                                          <p:attrName>style.visibility</p:attrName>
                                        </p:attrNameLst>
                                      </p:cBhvr>
                                      <p:to>
                                        <p:strVal val="visible"/>
                                      </p:to>
                                    </p:set>
                                    <p:animEffect transition="in" filter="circle(in)">
                                      <p:cBhvr>
                                        <p:cTn id="48" dur="2000"/>
                                        <p:tgtEl>
                                          <p:spTgt spid="6">
                                            <p:txEl>
                                              <p:pRg st="16" end="16"/>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6">
                                            <p:txEl>
                                              <p:pRg st="17" end="17"/>
                                            </p:txEl>
                                          </p:spTgt>
                                        </p:tgtEl>
                                        <p:attrNameLst>
                                          <p:attrName>style.visibility</p:attrName>
                                        </p:attrNameLst>
                                      </p:cBhvr>
                                      <p:to>
                                        <p:strVal val="visible"/>
                                      </p:to>
                                    </p:set>
                                    <p:animEffect transition="in" filter="circle(in)">
                                      <p:cBhvr>
                                        <p:cTn id="51" dur="20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1643042" y="0"/>
            <a:ext cx="5219314" cy="646331"/>
          </a:xfrm>
          <a:prstGeom prst="rect">
            <a:avLst/>
          </a:prstGeom>
          <a:noFill/>
        </p:spPr>
        <p:txBody>
          <a:bodyPr wrap="none" rtlCol="0">
            <a:spAutoFit/>
          </a:bodyPr>
          <a:lstStyle/>
          <a:p>
            <a:r>
              <a:rPr lang="de-DE" sz="3600" dirty="0" smtClean="0">
                <a:solidFill>
                  <a:srgbClr val="FFC000"/>
                </a:solidFill>
                <a:effectLst>
                  <a:outerShdw blurRad="38100" dist="38100" dir="2700000" algn="tl">
                    <a:srgbClr val="000000">
                      <a:alpha val="43137"/>
                    </a:srgbClr>
                  </a:outerShdw>
                </a:effectLst>
              </a:rPr>
              <a:t>Erfüllung mit dem Hl. Geist</a:t>
            </a:r>
            <a:endParaRPr lang="ru-RU" sz="3600"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0" y="836712"/>
            <a:ext cx="8894871" cy="3416320"/>
          </a:xfrm>
          <a:prstGeom prst="rect">
            <a:avLst/>
          </a:prstGeom>
          <a:noFill/>
        </p:spPr>
        <p:txBody>
          <a:bodyPr wrap="none" rtlCol="0">
            <a:spAutoFit/>
          </a:bodyPr>
          <a:lstStyle/>
          <a:p>
            <a:pPr algn="ctr"/>
            <a:r>
              <a:rPr lang="de-DE" sz="7200" dirty="0" smtClean="0">
                <a:solidFill>
                  <a:srgbClr val="FFC000"/>
                </a:solidFill>
              </a:rPr>
              <a:t>        Wir alle </a:t>
            </a:r>
          </a:p>
          <a:p>
            <a:pPr algn="ctr"/>
            <a:r>
              <a:rPr lang="de-DE" sz="7200" dirty="0" smtClean="0">
                <a:solidFill>
                  <a:srgbClr val="FFC000"/>
                </a:solidFill>
              </a:rPr>
              <a:t>   sind </a:t>
            </a:r>
          </a:p>
          <a:p>
            <a:pPr algn="ctr"/>
            <a:r>
              <a:rPr lang="de-DE" sz="7200" dirty="0" smtClean="0">
                <a:solidFill>
                  <a:srgbClr val="FFC000"/>
                </a:solidFill>
              </a:rPr>
              <a:t>                  Nutz-Gefäße.</a:t>
            </a:r>
          </a:p>
        </p:txBody>
      </p:sp>
      <p:pic>
        <p:nvPicPr>
          <p:cNvPr id="7" name="Picture 4" descr="http://www.babsi.at/images/categories/554.JPG"/>
          <p:cNvPicPr>
            <a:picLocks noChangeAspect="1" noChangeArrowheads="1"/>
          </p:cNvPicPr>
          <p:nvPr/>
        </p:nvPicPr>
        <p:blipFill>
          <a:blip r:embed="rId2" cstate="print"/>
          <a:srcRect/>
          <a:stretch>
            <a:fillRect/>
          </a:stretch>
        </p:blipFill>
        <p:spPr bwMode="auto">
          <a:xfrm>
            <a:off x="428596" y="1124744"/>
            <a:ext cx="2803361" cy="4018767"/>
          </a:xfrm>
          <a:prstGeom prst="rect">
            <a:avLst/>
          </a:prstGeom>
          <a:noFill/>
        </p:spPr>
      </p:pic>
      <p:sp>
        <p:nvSpPr>
          <p:cNvPr id="8" name="TextBox 7"/>
          <p:cNvSpPr txBox="1"/>
          <p:nvPr/>
        </p:nvSpPr>
        <p:spPr>
          <a:xfrm>
            <a:off x="323528" y="5301208"/>
            <a:ext cx="8882432" cy="2308324"/>
          </a:xfrm>
          <a:prstGeom prst="rect">
            <a:avLst/>
          </a:prstGeom>
          <a:noFill/>
        </p:spPr>
        <p:txBody>
          <a:bodyPr wrap="square" rtlCol="0">
            <a:spAutoFit/>
          </a:bodyPr>
          <a:lstStyle/>
          <a:p>
            <a:r>
              <a:rPr lang="de-DE" sz="7200" dirty="0" smtClean="0">
                <a:solidFill>
                  <a:srgbClr val="FFC000"/>
                </a:solidFill>
              </a:rPr>
              <a:t>Womit sind wir gefüllt?</a:t>
            </a:r>
            <a:endParaRPr lang="ru-RU" sz="3200" dirty="0" smtClean="0">
              <a:solidFill>
                <a:srgbClr val="FFC000"/>
              </a:solidFill>
            </a:endParaRPr>
          </a:p>
          <a:p>
            <a:endParaRPr lang="ru-RU" sz="7200" dirty="0"/>
          </a:p>
        </p:txBody>
      </p:sp>
    </p:spTree>
  </p:cSld>
  <p:clrMapOvr>
    <a:masterClrMapping/>
  </p:clrMapOvr>
  <mc:AlternateContent xmlns:mc="http://schemas.openxmlformats.org/markup-compatibility/2006" xmlns:p14="http://schemas.microsoft.com/office/powerpoint/2010/main">
    <mc:Choice Requires="p14">
      <p:transition spd="slow" p14:dur="35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3878</Words>
  <Application>Microsoft Office PowerPoint</Application>
  <PresentationFormat>Bildschirmpräsentation (4:3)</PresentationFormat>
  <Paragraphs>993</Paragraphs>
  <Slides>49</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49</vt:i4>
      </vt:variant>
    </vt:vector>
  </HeadingPairs>
  <TitlesOfParts>
    <vt:vector size="54" baseType="lpstr">
      <vt:lpstr>Arial</vt:lpstr>
      <vt:lpstr>Brush Script MT</vt:lpstr>
      <vt:lpstr>Calibri</vt:lpstr>
      <vt:lpstr>Wingdings 3</vt:lpstr>
      <vt:lpstr>Тема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Your User Name</dc:creator>
  <cp:lastModifiedBy>Andreas</cp:lastModifiedBy>
  <cp:revision>213</cp:revision>
  <dcterms:created xsi:type="dcterms:W3CDTF">2010-03-15T10:53:06Z</dcterms:created>
  <dcterms:modified xsi:type="dcterms:W3CDTF">2015-10-17T18:11:02Z</dcterms:modified>
</cp:coreProperties>
</file>