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2" r:id="rId2"/>
    <p:sldId id="283" r:id="rId3"/>
    <p:sldId id="296" r:id="rId4"/>
    <p:sldId id="274" r:id="rId5"/>
    <p:sldId id="275" r:id="rId6"/>
    <p:sldId id="278" r:id="rId7"/>
    <p:sldId id="281" r:id="rId8"/>
    <p:sldId id="309" r:id="rId9"/>
    <p:sldId id="308" r:id="rId10"/>
    <p:sldId id="310" r:id="rId11"/>
    <p:sldId id="276" r:id="rId12"/>
    <p:sldId id="280" r:id="rId13"/>
    <p:sldId id="277" r:id="rId14"/>
    <p:sldId id="271" r:id="rId15"/>
    <p:sldId id="272" r:id="rId16"/>
    <p:sldId id="273" r:id="rId17"/>
    <p:sldId id="27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155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78DD-5749-4C79-90D8-F83397E93B7B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5CD58-51E3-44CD-8B61-40472FA7BC03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648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E1E4-2777-412F-B7B1-CDAF15F9FB71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E97C-102E-44FA-9F21-2F22FC4FDEC6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E1E4-2777-412F-B7B1-CDAF15F9FB71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E97C-102E-44FA-9F21-2F22FC4FDEC6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E1E4-2777-412F-B7B1-CDAF15F9FB71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E97C-102E-44FA-9F21-2F22FC4FDEC6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E1E4-2777-412F-B7B1-CDAF15F9FB71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E97C-102E-44FA-9F21-2F22FC4FDEC6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E1E4-2777-412F-B7B1-CDAF15F9FB71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E97C-102E-44FA-9F21-2F22FC4FDEC6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E1E4-2777-412F-B7B1-CDAF15F9FB71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E97C-102E-44FA-9F21-2F22FC4FDEC6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E1E4-2777-412F-B7B1-CDAF15F9FB71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E97C-102E-44FA-9F21-2F22FC4FDEC6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E1E4-2777-412F-B7B1-CDAF15F9FB71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E97C-102E-44FA-9F21-2F22FC4FDEC6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E1E4-2777-412F-B7B1-CDAF15F9FB71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E97C-102E-44FA-9F21-2F22FC4FDEC6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E1E4-2777-412F-B7B1-CDAF15F9FB71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E97C-102E-44FA-9F21-2F22FC4FDEC6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3E1E4-2777-412F-B7B1-CDAF15F9FB71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E97C-102E-44FA-9F21-2F22FC4FDEC6}" type="slidenum">
              <a:rPr lang="ru-RU" smtClean="0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3E1E4-2777-412F-B7B1-CDAF15F9FB71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2E97C-102E-44FA-9F21-2F22FC4FDEC6}" type="slidenum">
              <a:rPr lang="ru-RU" smtClean="0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rot="416550">
            <a:off x="1105993" y="1022688"/>
            <a:ext cx="7245894" cy="37240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9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 im</a:t>
            </a:r>
          </a:p>
          <a:p>
            <a:pPr algn="ctr"/>
            <a:r>
              <a:rPr lang="de-DE" sz="96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Heil</a:t>
            </a:r>
            <a:r>
              <a:rPr lang="de-DE" sz="96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igen Geist</a:t>
            </a:r>
          </a:p>
          <a:p>
            <a:pPr algn="ctr"/>
            <a:r>
              <a:rPr lang="de-DE" sz="44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Gal.5:16-25</a:t>
            </a:r>
            <a:endParaRPr lang="ru-RU" sz="9600" b="1" i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/>
          <p:cNvSpPr txBox="1"/>
          <p:nvPr/>
        </p:nvSpPr>
        <p:spPr>
          <a:xfrm rot="21411028">
            <a:off x="646896" y="-88616"/>
            <a:ext cx="7695376" cy="6740307"/>
          </a:xfrm>
          <a:prstGeom prst="rect">
            <a:avLst/>
          </a:prstGeom>
          <a:solidFill>
            <a:schemeClr val="accent2"/>
          </a:solidFill>
          <a:effectLst>
            <a:softEdge rad="127000"/>
          </a:effectLst>
        </p:spPr>
        <p:txBody>
          <a:bodyPr wrap="none" rtlCol="0">
            <a:spAutoFit/>
          </a:bodyPr>
          <a:lstStyle/>
          <a:p>
            <a:pPr algn="ctr"/>
            <a:r>
              <a:rPr lang="de-DE" sz="5400" dirty="0" smtClean="0">
                <a:solidFill>
                  <a:srgbClr val="FFFF00"/>
                </a:solidFill>
              </a:rPr>
              <a:t>Der Glaube,</a:t>
            </a:r>
          </a:p>
          <a:p>
            <a:pPr algn="ctr"/>
            <a:r>
              <a:rPr lang="de-DE" sz="5400" dirty="0" smtClean="0">
                <a:solidFill>
                  <a:srgbClr val="FFFF00"/>
                </a:solidFill>
              </a:rPr>
              <a:t>der Geist,</a:t>
            </a:r>
          </a:p>
          <a:p>
            <a:pPr algn="ctr"/>
            <a:r>
              <a:rPr lang="de-DE" sz="5400" dirty="0" smtClean="0">
                <a:solidFill>
                  <a:srgbClr val="FFFF00"/>
                </a:solidFill>
              </a:rPr>
              <a:t>Christus selbst</a:t>
            </a:r>
          </a:p>
          <a:p>
            <a:pPr algn="ctr"/>
            <a:r>
              <a:rPr lang="de-DE" sz="5400" dirty="0" smtClean="0">
                <a:solidFill>
                  <a:srgbClr val="FFFF00"/>
                </a:solidFill>
              </a:rPr>
              <a:t>sind die „Biosphäre,</a:t>
            </a:r>
          </a:p>
          <a:p>
            <a:pPr algn="ctr"/>
            <a:r>
              <a:rPr lang="de-DE" sz="5400" dirty="0" smtClean="0">
                <a:solidFill>
                  <a:srgbClr val="FFFF00"/>
                </a:solidFill>
              </a:rPr>
              <a:t>in der ich atmen</a:t>
            </a:r>
          </a:p>
          <a:p>
            <a:pPr algn="ctr"/>
            <a:r>
              <a:rPr lang="de-DE" sz="5400" dirty="0" smtClean="0">
                <a:solidFill>
                  <a:srgbClr val="FFFF00"/>
                </a:solidFill>
              </a:rPr>
              <a:t>und leben will</a:t>
            </a:r>
          </a:p>
          <a:p>
            <a:pPr algn="ctr"/>
            <a:r>
              <a:rPr lang="de-DE" sz="5400" dirty="0" smtClean="0">
                <a:solidFill>
                  <a:srgbClr val="FFFF00"/>
                </a:solidFill>
              </a:rPr>
              <a:t>in jeder</a:t>
            </a:r>
          </a:p>
          <a:p>
            <a:pPr algn="ctr"/>
            <a:r>
              <a:rPr lang="de-DE" sz="5400" dirty="0" smtClean="0">
                <a:solidFill>
                  <a:srgbClr val="FFFF00"/>
                </a:solidFill>
              </a:rPr>
              <a:t>Lebenslage und Situation!!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02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-180038" y="332656"/>
            <a:ext cx="9619365" cy="710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6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Drei Ratschläge des Paulus:</a:t>
            </a:r>
          </a:p>
          <a:p>
            <a:pPr algn="ctr"/>
            <a:r>
              <a:rPr lang="de-DE" sz="4400" dirty="0" err="1" smtClean="0">
                <a:solidFill>
                  <a:schemeClr val="bg1"/>
                </a:solidFill>
              </a:rPr>
              <a:t>ago</a:t>
            </a:r>
            <a:r>
              <a:rPr lang="de-DE" sz="4400" dirty="0" smtClean="0">
                <a:solidFill>
                  <a:schemeClr val="bg1"/>
                </a:solidFill>
              </a:rPr>
              <a:t>̄</a:t>
            </a:r>
            <a:r>
              <a:rPr lang="de-DE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</a:p>
          <a:p>
            <a:pPr algn="ctr"/>
            <a:r>
              <a:rPr lang="de-DE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Wenn ihr aber vom Geist an der Hand </a:t>
            </a:r>
            <a:r>
              <a:rPr lang="de-DE" sz="32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geführt</a:t>
            </a:r>
            <a:r>
              <a:rPr lang="de-DE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werdet</a:t>
            </a:r>
          </a:p>
          <a:p>
            <a:pPr algn="ctr"/>
            <a:r>
              <a:rPr lang="de-DE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 5:18 </a:t>
            </a:r>
          </a:p>
          <a:p>
            <a:pPr algn="ctr"/>
            <a:r>
              <a:rPr lang="de-DE" sz="2000" b="1" i="1" dirty="0" smtClean="0"/>
              <a:t>Such Dir nicht selbst Deine Marschroute aus;</a:t>
            </a:r>
          </a:p>
          <a:p>
            <a:pPr algn="ctr"/>
            <a:r>
              <a:rPr lang="de-DE" sz="2000" b="1" i="1" dirty="0" smtClean="0"/>
              <a:t>lass Dich vom Geist an der Hand nehmen und führen.</a:t>
            </a:r>
          </a:p>
          <a:p>
            <a:pPr algn="ctr"/>
            <a:r>
              <a:rPr lang="de-DE" sz="2000" b="1" i="1" dirty="0" smtClean="0"/>
              <a:t>Der Hl. Geist kennt sich besser aus, wenn es darum geht,</a:t>
            </a:r>
          </a:p>
          <a:p>
            <a:pPr algn="ctr"/>
            <a:r>
              <a:rPr lang="de-DE" sz="2000" b="1" i="1" dirty="0" smtClean="0"/>
              <a:t>Dich durch das Minenfeld Deines Lebens zu führen!</a:t>
            </a:r>
          </a:p>
          <a:p>
            <a:pPr algn="ctr"/>
            <a:r>
              <a:rPr lang="de-DE" sz="2000" b="1" i="1" dirty="0" smtClean="0"/>
              <a:t>Die biblischen </a:t>
            </a:r>
          </a:p>
          <a:p>
            <a:pPr algn="ctr"/>
            <a:r>
              <a:rPr lang="de-DE" sz="2000" b="1" i="1" dirty="0" smtClean="0"/>
              <a:t>Gebote und</a:t>
            </a:r>
          </a:p>
          <a:p>
            <a:pPr algn="ctr"/>
            <a:r>
              <a:rPr lang="de-DE" sz="2000" b="1" i="1" dirty="0" smtClean="0"/>
              <a:t>Ermahnungen</a:t>
            </a:r>
          </a:p>
          <a:p>
            <a:pPr algn="ctr"/>
            <a:r>
              <a:rPr lang="de-DE" sz="2000" b="1" i="1" dirty="0" smtClean="0"/>
              <a:t>sind der sichere</a:t>
            </a:r>
          </a:p>
          <a:p>
            <a:pPr algn="ctr"/>
            <a:r>
              <a:rPr lang="de-DE" sz="2000" b="1" i="1" dirty="0" smtClean="0"/>
              <a:t>Pfad durch das </a:t>
            </a:r>
          </a:p>
          <a:p>
            <a:pPr algn="ctr"/>
            <a:r>
              <a:rPr lang="de-DE" sz="2000" b="1" i="1" dirty="0" smtClean="0"/>
              <a:t>Minenfeld !</a:t>
            </a:r>
          </a:p>
          <a:p>
            <a:pPr algn="r"/>
            <a:endParaRPr lang="de-DE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de-DE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36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3"/>
          <p:cNvSpPr txBox="1"/>
          <p:nvPr/>
        </p:nvSpPr>
        <p:spPr>
          <a:xfrm>
            <a:off x="2942579" y="-99392"/>
            <a:ext cx="3258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 im Geist</a:t>
            </a:r>
            <a:endParaRPr lang="ru-RU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22" name="Picture 2" descr="http://www.dernetzwerker.de/afrika/wp-content/uploads/2008/10/p10004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529565"/>
            <a:ext cx="3319764" cy="2211803"/>
          </a:xfrm>
          <a:prstGeom prst="rect">
            <a:avLst/>
          </a:prstGeom>
          <a:noFill/>
        </p:spPr>
      </p:pic>
      <p:pic>
        <p:nvPicPr>
          <p:cNvPr id="30724" name="Picture 4" descr="http://soldatenglueck.de/wp-content/uploads/2009/07/bw-minensucher-buffal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514205"/>
            <a:ext cx="3065561" cy="229917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-18104490" y="332656"/>
            <a:ext cx="4546828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6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Drei Ratschläge des Paulus:</a:t>
            </a:r>
          </a:p>
          <a:p>
            <a:pPr algn="ctr"/>
            <a:r>
              <a:rPr lang="de-DE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de-DE" sz="44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Minen! </a:t>
            </a:r>
          </a:p>
          <a:p>
            <a:endParaRPr lang="ru-RU" sz="2000" dirty="0" smtClean="0"/>
          </a:p>
          <a:p>
            <a:pPr algn="r"/>
            <a:endParaRPr lang="de-DE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36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3"/>
          <p:cNvSpPr txBox="1"/>
          <p:nvPr/>
        </p:nvSpPr>
        <p:spPr>
          <a:xfrm>
            <a:off x="2942579" y="-99392"/>
            <a:ext cx="3258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 im Geist</a:t>
            </a:r>
            <a:endParaRPr lang="ru-RU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22" name="Picture 2" descr="http://www.dernetzwerker.de/afrika/wp-content/uploads/2008/10/p10004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1412776"/>
            <a:ext cx="2810055" cy="1872208"/>
          </a:xfrm>
          <a:prstGeom prst="rect">
            <a:avLst/>
          </a:prstGeom>
          <a:noFill/>
        </p:spPr>
      </p:pic>
      <p:pic>
        <p:nvPicPr>
          <p:cNvPr id="30724" name="Picture 4" descr="http://soldatenglueck.de/wp-content/uploads/2009/07/bw-minensucher-buffal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514205"/>
            <a:ext cx="3065561" cy="229917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-2484784" y="2204864"/>
            <a:ext cx="11628784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/>
            <a:r>
              <a:rPr lang="de-DE" sz="2000" dirty="0" smtClean="0">
                <a:solidFill>
                  <a:schemeClr val="bg1"/>
                </a:solidFill>
              </a:rPr>
              <a:t>                                  Offenbar aber sind die Werke des Fleisches, welche sind: </a:t>
            </a:r>
          </a:p>
          <a:p>
            <a:pPr lvl="8"/>
            <a:r>
              <a:rPr lang="de-DE" sz="2000" dirty="0" smtClean="0"/>
              <a:t>                                  </a:t>
            </a:r>
            <a:r>
              <a:rPr lang="de-DE" sz="2000" b="1" dirty="0" smtClean="0"/>
              <a:t>Hurerei, Unreinigkeit, Ausschweifung,  </a:t>
            </a:r>
          </a:p>
          <a:p>
            <a:pPr lvl="8"/>
            <a:r>
              <a:rPr lang="de-DE" sz="2000" b="1" dirty="0" smtClean="0"/>
              <a:t>                                  Götzendienst, Zauberei, Feindschaft, Hader,      </a:t>
            </a:r>
          </a:p>
          <a:p>
            <a:pPr lvl="8"/>
            <a:r>
              <a:rPr lang="de-DE" sz="2000" b="1" dirty="0" smtClean="0"/>
              <a:t>                                  Eifersucht, Zorn, Zank, Zwietracht, Sekten, Neid, </a:t>
            </a:r>
          </a:p>
          <a:p>
            <a:pPr lvl="8"/>
            <a:r>
              <a:rPr lang="de-DE" sz="2000" b="1" dirty="0" smtClean="0"/>
              <a:t>                                  Totschlag, Trunkenheit, Gelage</a:t>
            </a:r>
            <a:r>
              <a:rPr lang="de-DE" sz="2000" dirty="0" smtClean="0"/>
              <a:t> </a:t>
            </a:r>
          </a:p>
          <a:p>
            <a:pPr lvl="8"/>
            <a:r>
              <a:rPr lang="de-DE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und dergleichen</a:t>
            </a:r>
            <a:r>
              <a:rPr lang="de-DE" sz="2000" dirty="0" smtClean="0">
                <a:solidFill>
                  <a:schemeClr val="bg1"/>
                </a:solidFill>
              </a:rPr>
              <a:t>, von denen ich euch vorhersage, </a:t>
            </a:r>
          </a:p>
          <a:p>
            <a:pPr lvl="8"/>
            <a:r>
              <a:rPr lang="de-DE" sz="2000" dirty="0" smtClean="0">
                <a:solidFill>
                  <a:schemeClr val="bg1"/>
                </a:solidFill>
              </a:rPr>
              <a:t>gleichwie ich auch vorhergesagt habe, </a:t>
            </a:r>
          </a:p>
          <a:p>
            <a:pPr lvl="8"/>
            <a:r>
              <a:rPr lang="de-DE" sz="2000" dirty="0" smtClean="0">
                <a:solidFill>
                  <a:schemeClr val="bg1"/>
                </a:solidFill>
              </a:rPr>
              <a:t>dass</a:t>
            </a:r>
            <a:r>
              <a:rPr lang="de-DE" sz="2000" dirty="0" smtClean="0"/>
              <a:t>, </a:t>
            </a:r>
            <a:r>
              <a:rPr lang="de-DE" sz="2000" b="1" dirty="0" smtClean="0"/>
              <a:t>die solches tun, </a:t>
            </a:r>
          </a:p>
          <a:p>
            <a:pPr lvl="8"/>
            <a:r>
              <a:rPr lang="de-DE" sz="2000" b="1" dirty="0" smtClean="0"/>
              <a:t>das Reich Gottes nicht ererben werden</a:t>
            </a:r>
            <a:r>
              <a:rPr lang="de-DE" sz="2000" dirty="0" smtClean="0">
                <a:solidFill>
                  <a:schemeClr val="bg1"/>
                </a:solidFill>
              </a:rPr>
              <a:t>. </a:t>
            </a:r>
          </a:p>
          <a:p>
            <a:pPr lvl="8"/>
            <a:r>
              <a:rPr lang="de-DE" sz="2000" dirty="0" smtClean="0">
                <a:solidFill>
                  <a:schemeClr val="bg1"/>
                </a:solidFill>
              </a:rPr>
              <a:t>(Gal5:19-21)</a:t>
            </a:r>
          </a:p>
          <a:p>
            <a:pPr lvl="8"/>
            <a:r>
              <a:rPr lang="de-DE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                       </a:t>
            </a:r>
            <a:r>
              <a:rPr lang="de-DE" sz="115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</a:t>
            </a:r>
            <a:endParaRPr lang="de-DE" sz="4800" dirty="0" smtClean="0">
              <a:solidFill>
                <a:schemeClr val="bg1"/>
              </a:solidFill>
            </a:endParaRPr>
          </a:p>
          <a:p>
            <a:pPr lvl="8"/>
            <a:endParaRPr lang="de-DE" sz="2000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517232"/>
            <a:ext cx="49335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und dergleichen</a:t>
            </a:r>
            <a:r>
              <a:rPr lang="ru-RU" dirty="0" smtClean="0">
                <a:solidFill>
                  <a:schemeClr val="bg1"/>
                </a:solidFill>
              </a:rPr>
              <a:t>……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d.h. das sind längst nicht alle Minen! 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Wie viele liegen noch vergraben in Deinem Leben?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68926" y="692696"/>
            <a:ext cx="732142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6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Drei Ratschläge des Paulus:</a:t>
            </a:r>
          </a:p>
          <a:p>
            <a:pPr algn="ctr"/>
            <a:r>
              <a:rPr lang="de-DE" sz="3600" dirty="0" err="1" smtClean="0">
                <a:solidFill>
                  <a:schemeClr val="bg1"/>
                </a:solidFill>
              </a:rPr>
              <a:t>stoicheo</a:t>
            </a:r>
            <a:r>
              <a:rPr lang="de-DE" sz="3600" dirty="0" smtClean="0">
                <a:solidFill>
                  <a:schemeClr val="bg1"/>
                </a:solidFill>
              </a:rPr>
              <a:t>̄</a:t>
            </a:r>
            <a:endParaRPr lang="de-DE" sz="36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3600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Wenn wir im Geiste leben, </a:t>
            </a: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lasset uns auch im Geiste </a:t>
            </a:r>
            <a:r>
              <a:rPr lang="de-DE" sz="36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wandeln</a:t>
            </a:r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(Gal 5:25)</a:t>
            </a:r>
          </a:p>
          <a:p>
            <a:pPr algn="ctr"/>
            <a:endParaRPr lang="ru-RU" sz="36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3"/>
          <p:cNvSpPr txBox="1"/>
          <p:nvPr/>
        </p:nvSpPr>
        <p:spPr>
          <a:xfrm>
            <a:off x="2942579" y="116632"/>
            <a:ext cx="3258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 im Geist</a:t>
            </a:r>
            <a:endParaRPr lang="ru-RU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118373"/>
            <a:ext cx="3258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 im Geist</a:t>
            </a:r>
            <a:endParaRPr lang="ru-RU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980728"/>
            <a:ext cx="73547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Wenn wir im Geiste leben, </a:t>
            </a: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lasset uns auch im Geiste wandeln. </a:t>
            </a: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(Gal 5:25)</a:t>
            </a:r>
          </a:p>
          <a:p>
            <a:pPr algn="ctr"/>
            <a:endParaRPr lang="ru-RU" sz="36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6" name="Picture 8" descr="http://www.mygall.net/images/product_images/popup_images/25154_0.jpg"/>
          <p:cNvPicPr>
            <a:picLocks noChangeAspect="1" noChangeArrowheads="1"/>
          </p:cNvPicPr>
          <p:nvPr/>
        </p:nvPicPr>
        <p:blipFill>
          <a:blip r:embed="rId2" cstate="print"/>
          <a:srcRect l="3150" t="24750" r="7076" b="16751"/>
          <a:stretch>
            <a:fillRect/>
          </a:stretch>
        </p:blipFill>
        <p:spPr bwMode="auto">
          <a:xfrm>
            <a:off x="3707904" y="4005064"/>
            <a:ext cx="4752528" cy="2167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extBox 8"/>
          <p:cNvSpPr txBox="1"/>
          <p:nvPr/>
        </p:nvSpPr>
        <p:spPr>
          <a:xfrm>
            <a:off x="3961556" y="2708920"/>
            <a:ext cx="51824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Reih und Glied marschieren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5589240"/>
            <a:ext cx="24341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Schlachtreihe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http://i1-news.softpedia-static.com/images/news2/How-Did-the-Roman-Fight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276872"/>
            <a:ext cx="2857500" cy="21431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7310" y="620688"/>
            <a:ext cx="835927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Wenn wir im Geiste leben, </a:t>
            </a: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lasset uns auch im Geiste „marschieren“. </a:t>
            </a: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(Gal 5:25)</a:t>
            </a:r>
          </a:p>
          <a:p>
            <a:pPr algn="ctr"/>
            <a:endParaRPr lang="ru-RU" sz="36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4" descr="http://www.historyofmacedonia.org/AncientMacedonia/images/army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708920"/>
            <a:ext cx="6568215" cy="24875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3961556" y="2204864"/>
            <a:ext cx="46346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Geschlossenheit als Schutz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3"/>
          <p:cNvSpPr txBox="1"/>
          <p:nvPr/>
        </p:nvSpPr>
        <p:spPr>
          <a:xfrm>
            <a:off x="2843808" y="118373"/>
            <a:ext cx="3258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 im Geist</a:t>
            </a:r>
            <a:endParaRPr lang="ru-RU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06910" y="5157192"/>
            <a:ext cx="7397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Geschlossene Formation als offensives Vorwärtsbewegen,</a:t>
            </a:r>
          </a:p>
          <a:p>
            <a:pPr algn="ctr"/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keine Igel-Mentalität!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3311" y="5910371"/>
            <a:ext cx="8326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Halte Dich an die in Deiner Gemeinde, die mit Jesus und für Jesus</a:t>
            </a:r>
          </a:p>
          <a:p>
            <a:pPr algn="ctr"/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vorangehen; halte Schritt mit ihnen!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10711" y="476672"/>
            <a:ext cx="57324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Wenn wir im Geiste leben, </a:t>
            </a:r>
          </a:p>
          <a:p>
            <a:pPr algn="ctr"/>
            <a:r>
              <a:rPr lang="de-DE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lasset uns auch im Geiste wandeln. </a:t>
            </a:r>
          </a:p>
          <a:p>
            <a:pPr algn="ctr"/>
            <a:r>
              <a:rPr lang="de-DE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(Gal 5:25)</a:t>
            </a:r>
            <a:endParaRPr lang="ru-RU" sz="28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8674" name="Picture 2" descr="Ancient Uhr Sonntag in Split, Kroatien Stockfoto - 474426"/>
          <p:cNvPicPr>
            <a:picLocks noChangeAspect="1" noChangeArrowheads="1"/>
          </p:cNvPicPr>
          <p:nvPr/>
        </p:nvPicPr>
        <p:blipFill>
          <a:blip r:embed="rId2" cstate="print">
            <a:lum bright="-20000" contrast="10000"/>
          </a:blip>
          <a:srcRect/>
          <a:stretch>
            <a:fillRect/>
          </a:stretch>
        </p:blipFill>
        <p:spPr bwMode="auto">
          <a:xfrm rot="21210731">
            <a:off x="628510" y="3493017"/>
            <a:ext cx="2062254" cy="292518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2771800" y="2708920"/>
            <a:ext cx="66247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Zeiger bzw. Schatten einer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Sonnenuhr:</a:t>
            </a:r>
          </a:p>
          <a:p>
            <a:endParaRPr lang="de-D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Präzise Bewegung 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nach externen/internen Gesetzen, genaue    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Entsprechung!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Der Hl. Geist in mir ist der Mechanismus/Motor, 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nach dem sich meine Hände, 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Füße, Augen, Mund, Gedanken </a:t>
            </a:r>
          </a:p>
          <a:p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und Gesinnung analog bewegen!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3"/>
          <p:cNvSpPr txBox="1"/>
          <p:nvPr/>
        </p:nvSpPr>
        <p:spPr>
          <a:xfrm>
            <a:off x="2942579" y="-99392"/>
            <a:ext cx="3258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 im Geist</a:t>
            </a:r>
            <a:endParaRPr lang="ru-RU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 rot="21120583">
            <a:off x="1130374" y="458169"/>
            <a:ext cx="7398820" cy="59093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ist der Motor </a:t>
            </a:r>
          </a:p>
          <a:p>
            <a:r>
              <a:rPr lang="de-DE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meines Lebens,</a:t>
            </a:r>
          </a:p>
          <a:p>
            <a:r>
              <a:rPr lang="de-DE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gibt Marschrichtung </a:t>
            </a:r>
          </a:p>
          <a:p>
            <a:r>
              <a:rPr lang="de-DE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 Marschtempo an:</a:t>
            </a:r>
          </a:p>
          <a:p>
            <a:r>
              <a:rPr lang="de-DE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Mein Eigenwille, </a:t>
            </a:r>
          </a:p>
          <a:p>
            <a:r>
              <a:rPr lang="de-DE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oder der </a:t>
            </a:r>
            <a:r>
              <a:rPr lang="de-DE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Hl.Geist</a:t>
            </a:r>
            <a:r>
              <a:rPr lang="de-DE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r>
              <a:rPr lang="de-DE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 Christus in mir?</a:t>
            </a:r>
            <a:endParaRPr lang="ru-RU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98525" y="692696"/>
            <a:ext cx="8262263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6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Drei Ratschläge des Paulus:</a:t>
            </a:r>
          </a:p>
          <a:p>
            <a:pPr marL="742950" indent="-742950" algn="ctr"/>
            <a:endParaRPr lang="de-DE" sz="2400" dirty="0" smtClean="0">
              <a:solidFill>
                <a:schemeClr val="bg1"/>
              </a:solidFill>
            </a:endParaRPr>
          </a:p>
          <a:p>
            <a:pPr marL="742950" indent="-742950" algn="ctr"/>
            <a:r>
              <a:rPr lang="de-DE" sz="2400" dirty="0" smtClean="0"/>
              <a:t>1. </a:t>
            </a:r>
          </a:p>
          <a:p>
            <a:pPr marL="742950" indent="-742950" algn="ctr"/>
            <a:r>
              <a:rPr lang="de-DE" sz="2400" dirty="0" smtClean="0"/>
              <a:t>Bleibe in ihm, suche Tuchfühlung,</a:t>
            </a:r>
          </a:p>
          <a:p>
            <a:pPr marL="742950" indent="-742950" algn="ctr"/>
            <a:r>
              <a:rPr lang="de-DE" sz="2400" dirty="0" smtClean="0"/>
              <a:t>wo immer der Geist wirkt, da halte dich auf!</a:t>
            </a:r>
          </a:p>
          <a:p>
            <a:pPr marL="742950" indent="-742950" algn="ctr"/>
            <a:r>
              <a:rPr lang="de-DE" sz="2400" dirty="0" smtClean="0"/>
              <a:t>Suche die Gemeinschaft der Heiligen!</a:t>
            </a:r>
          </a:p>
          <a:p>
            <a:pPr marL="742950" indent="-742950" algn="ctr"/>
            <a:r>
              <a:rPr lang="de-DE" sz="2400" dirty="0" smtClean="0"/>
              <a:t>2. </a:t>
            </a:r>
          </a:p>
          <a:p>
            <a:pPr marL="742950" indent="-742950" algn="ctr"/>
            <a:r>
              <a:rPr lang="de-DE" sz="2400" dirty="0" smtClean="0"/>
              <a:t>Unterschätze nicht die Versuchungen und Gefahren des Lebens!</a:t>
            </a:r>
          </a:p>
          <a:p>
            <a:pPr marL="742950" indent="-742950" algn="ctr"/>
            <a:r>
              <a:rPr lang="de-DE" sz="2400" dirty="0" smtClean="0"/>
              <a:t>Ordne dich der Führung des Geistes durch das </a:t>
            </a:r>
            <a:r>
              <a:rPr lang="de-DE" sz="2400" smtClean="0"/>
              <a:t>Wort Gottes unter</a:t>
            </a:r>
            <a:r>
              <a:rPr lang="de-DE" sz="2400" dirty="0" smtClean="0"/>
              <a:t>,</a:t>
            </a:r>
          </a:p>
          <a:p>
            <a:pPr marL="742950" indent="-742950" algn="ctr"/>
            <a:r>
              <a:rPr lang="de-DE" sz="2400" dirty="0" smtClean="0"/>
              <a:t>gehe </a:t>
            </a:r>
            <a:r>
              <a:rPr lang="de-DE" sz="2400" u="sng" dirty="0" smtClean="0"/>
              <a:t>seine</a:t>
            </a:r>
            <a:r>
              <a:rPr lang="de-DE" sz="2400" dirty="0" smtClean="0"/>
              <a:t> sicheren Wege und keine eigenen!</a:t>
            </a:r>
          </a:p>
          <a:p>
            <a:pPr marL="742950" indent="-742950" algn="ctr"/>
            <a:r>
              <a:rPr lang="de-DE" sz="2400" dirty="0" smtClean="0"/>
              <a:t>„Learning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mistake</a:t>
            </a:r>
            <a:r>
              <a:rPr lang="de-DE" sz="2400" dirty="0" smtClean="0"/>
              <a:t>“ ist eine schlechte Devise im Minenfeld!</a:t>
            </a:r>
          </a:p>
          <a:p>
            <a:pPr marL="742950" indent="-742950" algn="ctr"/>
            <a:r>
              <a:rPr lang="de-DE" sz="2400" dirty="0" smtClean="0"/>
              <a:t>3.</a:t>
            </a:r>
          </a:p>
          <a:p>
            <a:pPr marL="742950" indent="-742950" algn="ctr"/>
            <a:r>
              <a:rPr lang="de-DE" sz="2400" dirty="0" smtClean="0"/>
              <a:t>Lebe kein individualisiertes, isoliertes Christenleben,</a:t>
            </a:r>
          </a:p>
          <a:p>
            <a:pPr marL="742950" indent="-742950" algn="ctr"/>
            <a:r>
              <a:rPr lang="de-DE" sz="2400" dirty="0" smtClean="0"/>
              <a:t>sondern marschiere mit Gottes Volk,</a:t>
            </a:r>
          </a:p>
          <a:p>
            <a:pPr marL="742950" indent="-742950" algn="ctr"/>
            <a:r>
              <a:rPr lang="de-DE" sz="2400" dirty="0" smtClean="0"/>
              <a:t>im Schutz christlicher Gemeinschaft</a:t>
            </a:r>
          </a:p>
          <a:p>
            <a:pPr marL="742950" indent="-742950" algn="ctr"/>
            <a:r>
              <a:rPr lang="de-DE" sz="2400" dirty="0" smtClean="0"/>
              <a:t>und im Einklang mit dem Heiligen Geist!</a:t>
            </a:r>
          </a:p>
          <a:p>
            <a:pPr marL="742950" indent="-742950" algn="ctr"/>
            <a:r>
              <a:rPr lang="de-DE" sz="3600" dirty="0" smtClean="0">
                <a:solidFill>
                  <a:schemeClr val="bg1"/>
                </a:solidFill>
              </a:rPr>
              <a:t> </a:t>
            </a:r>
            <a:endParaRPr lang="ru-RU" sz="36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3"/>
          <p:cNvSpPr txBox="1"/>
          <p:nvPr/>
        </p:nvSpPr>
        <p:spPr>
          <a:xfrm>
            <a:off x="2942579" y="116632"/>
            <a:ext cx="3258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 im Geist</a:t>
            </a:r>
            <a:endParaRPr lang="ru-RU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2124" y="530247"/>
            <a:ext cx="8993616" cy="55399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Ich sage aber: </a:t>
            </a:r>
          </a:p>
          <a:p>
            <a:pPr algn="ctr"/>
            <a:r>
              <a:rPr lang="de-DE" b="1" u="sng" dirty="0" smtClean="0">
                <a:solidFill>
                  <a:schemeClr val="bg1"/>
                </a:solidFill>
              </a:rPr>
              <a:t>Wandelt im Geiste</a:t>
            </a:r>
            <a:r>
              <a:rPr lang="de-DE" dirty="0" smtClean="0">
                <a:solidFill>
                  <a:schemeClr val="bg1"/>
                </a:solidFill>
              </a:rPr>
              <a:t>, und ihr werdet die </a:t>
            </a:r>
            <a:r>
              <a:rPr lang="de-DE" b="1" dirty="0" smtClean="0">
                <a:solidFill>
                  <a:schemeClr val="bg1"/>
                </a:solidFill>
              </a:rPr>
              <a:t>Lust des Fleisches </a:t>
            </a:r>
            <a:r>
              <a:rPr lang="de-DE" dirty="0" smtClean="0">
                <a:solidFill>
                  <a:schemeClr val="bg1"/>
                </a:solidFill>
              </a:rPr>
              <a:t>nicht vollbringen. </a:t>
            </a:r>
          </a:p>
          <a:p>
            <a:pPr algn="ctr"/>
            <a:r>
              <a:rPr lang="de-DE" dirty="0" smtClean="0">
                <a:solidFill>
                  <a:schemeClr val="bg1"/>
                </a:solidFill>
              </a:rPr>
              <a:t>Denn das Fleisch gelüstet wider den Geist, der Geist aber wider das Fleisch; </a:t>
            </a:r>
          </a:p>
          <a:p>
            <a:pPr algn="ctr"/>
            <a:r>
              <a:rPr lang="de-DE" dirty="0" smtClean="0">
                <a:solidFill>
                  <a:schemeClr val="bg1"/>
                </a:solidFill>
              </a:rPr>
              <a:t>diese aber sind einander entgegengesetzt, so  dass ihr nicht das tuet, was ihr wollt. </a:t>
            </a:r>
          </a:p>
          <a:p>
            <a:pPr algn="ctr"/>
            <a:endParaRPr lang="de-DE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b="1" u="sng" dirty="0" smtClean="0">
                <a:solidFill>
                  <a:schemeClr val="bg1"/>
                </a:solidFill>
              </a:rPr>
              <a:t>Wenn ihr aber durch den Geist geleitet werdet</a:t>
            </a:r>
            <a:r>
              <a:rPr lang="de-DE" dirty="0" smtClean="0">
                <a:solidFill>
                  <a:schemeClr val="bg1"/>
                </a:solidFill>
              </a:rPr>
              <a:t>, so seid ihr nicht unter Gesetz. </a:t>
            </a:r>
          </a:p>
          <a:p>
            <a:pPr algn="ctr"/>
            <a:r>
              <a:rPr lang="de-DE" dirty="0" smtClean="0">
                <a:solidFill>
                  <a:schemeClr val="bg1"/>
                </a:solidFill>
              </a:rPr>
              <a:t>Offenbar aber sind die Werke des Fleisches, welche sind: </a:t>
            </a:r>
          </a:p>
          <a:p>
            <a:pPr algn="ctr"/>
            <a:r>
              <a:rPr lang="de-DE" b="1" dirty="0" smtClean="0">
                <a:solidFill>
                  <a:schemeClr val="bg1"/>
                </a:solidFill>
              </a:rPr>
              <a:t>Hurerei, Unreinigkeit, Ausschweifung, Götzendienst, Zauberei, </a:t>
            </a:r>
          </a:p>
          <a:p>
            <a:pPr algn="ctr"/>
            <a:r>
              <a:rPr lang="de-DE" b="1" dirty="0" smtClean="0">
                <a:solidFill>
                  <a:schemeClr val="bg1"/>
                </a:solidFill>
              </a:rPr>
              <a:t>Feindschaft, Hader, Eifersucht, Zorn, Zank, Zwietracht, </a:t>
            </a:r>
          </a:p>
          <a:p>
            <a:pPr algn="ctr"/>
            <a:r>
              <a:rPr lang="de-DE" b="1" dirty="0" smtClean="0">
                <a:solidFill>
                  <a:schemeClr val="bg1"/>
                </a:solidFill>
              </a:rPr>
              <a:t>Sekten, Neid, Totschlag, Trunkenheit, Gelage und dergleichen</a:t>
            </a:r>
            <a:r>
              <a:rPr lang="de-DE" dirty="0" smtClean="0">
                <a:solidFill>
                  <a:schemeClr val="bg1"/>
                </a:solidFill>
              </a:rPr>
              <a:t>, </a:t>
            </a:r>
          </a:p>
          <a:p>
            <a:pPr algn="ctr"/>
            <a:r>
              <a:rPr lang="de-DE" dirty="0" smtClean="0">
                <a:solidFill>
                  <a:schemeClr val="bg1"/>
                </a:solidFill>
              </a:rPr>
              <a:t>von denen ich euch vorhersage, gleichwie ich auch vorhergesagt habe, </a:t>
            </a:r>
          </a:p>
          <a:p>
            <a:pPr algn="ctr"/>
            <a:r>
              <a:rPr lang="de-DE" dirty="0" smtClean="0">
                <a:solidFill>
                  <a:schemeClr val="bg1"/>
                </a:solidFill>
              </a:rPr>
              <a:t>dass, die solches tun, das Reich Gottes nicht ererben werden. </a:t>
            </a:r>
          </a:p>
          <a:p>
            <a:pPr algn="ctr"/>
            <a:r>
              <a:rPr lang="de-DE" dirty="0" smtClean="0">
                <a:solidFill>
                  <a:schemeClr val="bg1"/>
                </a:solidFill>
              </a:rPr>
              <a:t>Die Frucht des Geistes aber ist: </a:t>
            </a:r>
          </a:p>
          <a:p>
            <a:pPr algn="ctr"/>
            <a:r>
              <a:rPr lang="de-DE" b="1" dirty="0" smtClean="0">
                <a:solidFill>
                  <a:schemeClr val="bg1"/>
                </a:solidFill>
              </a:rPr>
              <a:t>Liebe, Freude, Friede Langmut, Freundlichkeit, </a:t>
            </a:r>
            <a:r>
              <a:rPr lang="de-DE" b="1" dirty="0" err="1" smtClean="0">
                <a:solidFill>
                  <a:schemeClr val="bg1"/>
                </a:solidFill>
              </a:rPr>
              <a:t>Gütigkeit</a:t>
            </a:r>
            <a:r>
              <a:rPr lang="de-DE" b="1" dirty="0" smtClean="0">
                <a:solidFill>
                  <a:schemeClr val="bg1"/>
                </a:solidFill>
              </a:rPr>
              <a:t>, </a:t>
            </a:r>
          </a:p>
          <a:p>
            <a:pPr algn="ctr"/>
            <a:r>
              <a:rPr lang="de-DE" b="1" dirty="0" smtClean="0">
                <a:solidFill>
                  <a:schemeClr val="bg1"/>
                </a:solidFill>
              </a:rPr>
              <a:t>Treue, Sanftmut, Enthaltsamkeit</a:t>
            </a:r>
            <a:r>
              <a:rPr lang="de-DE" dirty="0" smtClean="0">
                <a:solidFill>
                  <a:schemeClr val="bg1"/>
                </a:solidFill>
              </a:rPr>
              <a:t>; wider solche gibt es kein Gesetz. </a:t>
            </a:r>
          </a:p>
          <a:p>
            <a:pPr algn="ctr"/>
            <a:r>
              <a:rPr lang="de-DE" dirty="0" smtClean="0">
                <a:solidFill>
                  <a:schemeClr val="bg1"/>
                </a:solidFill>
              </a:rPr>
              <a:t>Die aber des Christus sind, haben das Fleisch gekreuzigt samt den Leidenschaften und Lüsten. </a:t>
            </a:r>
          </a:p>
          <a:p>
            <a:pPr algn="ctr"/>
            <a:endParaRPr lang="de-DE" dirty="0" smtClean="0">
              <a:solidFill>
                <a:schemeClr val="bg1"/>
              </a:solidFill>
            </a:endParaRPr>
          </a:p>
          <a:p>
            <a:pPr algn="ctr"/>
            <a:r>
              <a:rPr lang="de-DE" dirty="0" smtClean="0">
                <a:solidFill>
                  <a:schemeClr val="bg1"/>
                </a:solidFill>
              </a:rPr>
              <a:t>Wenn wir durch den Geist leben, so </a:t>
            </a:r>
            <a:r>
              <a:rPr lang="de-DE" b="1" u="sng" dirty="0" smtClean="0">
                <a:solidFill>
                  <a:schemeClr val="bg1"/>
                </a:solidFill>
              </a:rPr>
              <a:t>lasst uns auch durch den Geist wandeln</a:t>
            </a:r>
            <a:r>
              <a:rPr lang="de-DE" dirty="0" smtClean="0">
                <a:solidFill>
                  <a:schemeClr val="bg1"/>
                </a:solidFill>
              </a:rPr>
              <a:t>. </a:t>
            </a:r>
          </a:p>
          <a:p>
            <a:pPr algn="ctr"/>
            <a:r>
              <a:rPr lang="de-DE" dirty="0" smtClean="0">
                <a:solidFill>
                  <a:schemeClr val="bg1"/>
                </a:solidFill>
              </a:rPr>
              <a:t>(Gal 5:16-25)</a:t>
            </a:r>
          </a:p>
          <a:p>
            <a:pPr algn="ctr"/>
            <a:endParaRPr lang="ru-RU" sz="1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3"/>
          <p:cNvSpPr txBox="1"/>
          <p:nvPr/>
        </p:nvSpPr>
        <p:spPr>
          <a:xfrm>
            <a:off x="2821064" y="-27384"/>
            <a:ext cx="35595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 im Geist:</a:t>
            </a:r>
          </a:p>
          <a:p>
            <a:pPr algn="ctr"/>
            <a:r>
              <a:rPr lang="de-DE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Alternative zum Fleisch</a:t>
            </a:r>
            <a:endParaRPr lang="ru-RU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6309320"/>
            <a:ext cx="6741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>
                <a:solidFill>
                  <a:srgbClr val="FFFF00"/>
                </a:solidFill>
              </a:rPr>
              <a:t>Im Geist begonnen, im Fleisch beenden? 3:3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332656"/>
            <a:ext cx="1107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Geist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95360" y="332656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Fleisch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485" y="908720"/>
            <a:ext cx="35643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 smtClean="0"/>
              <a:t>Der Geist </a:t>
            </a:r>
            <a:r>
              <a:rPr lang="de-DE" sz="1600" dirty="0" smtClean="0">
                <a:solidFill>
                  <a:srgbClr val="FFFF00"/>
                </a:solidFill>
              </a:rPr>
              <a:t>begehrt</a:t>
            </a:r>
            <a:r>
              <a:rPr lang="de-DE" sz="1600" dirty="0" smtClean="0"/>
              <a:t> gegen das Fleisch 5:17</a:t>
            </a:r>
            <a:endParaRPr lang="ru-RU" sz="1600" dirty="0" smtClean="0"/>
          </a:p>
          <a:p>
            <a:pPr algn="ctr"/>
            <a:r>
              <a:rPr lang="de-DE" sz="1600" i="1" dirty="0" smtClean="0">
                <a:solidFill>
                  <a:schemeClr val="bg1"/>
                </a:solidFill>
              </a:rPr>
              <a:t>das Fleisch gelüstet wider den Geist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31241" y="908720"/>
            <a:ext cx="37362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 smtClean="0"/>
              <a:t>Fleisch </a:t>
            </a:r>
            <a:r>
              <a:rPr lang="de-DE" sz="1600" dirty="0" smtClean="0">
                <a:solidFill>
                  <a:srgbClr val="FFFF00"/>
                </a:solidFill>
              </a:rPr>
              <a:t>verfolgt</a:t>
            </a:r>
            <a:r>
              <a:rPr lang="de-DE" sz="1600" dirty="0" smtClean="0"/>
              <a:t> Geist  4:29</a:t>
            </a:r>
            <a:endParaRPr lang="ru-RU" sz="1600" dirty="0" smtClean="0"/>
          </a:p>
          <a:p>
            <a:pPr algn="ctr"/>
            <a:r>
              <a:rPr lang="de-DE" sz="1600" i="1" dirty="0" smtClean="0">
                <a:solidFill>
                  <a:schemeClr val="bg1"/>
                </a:solidFill>
              </a:rPr>
              <a:t>gleichwie damals der nach dem Fleisch </a:t>
            </a:r>
          </a:p>
          <a:p>
            <a:pPr algn="ctr"/>
            <a:r>
              <a:rPr lang="de-DE" sz="1600" i="1" dirty="0" smtClean="0">
                <a:solidFill>
                  <a:schemeClr val="bg1"/>
                </a:solidFill>
              </a:rPr>
              <a:t>Geborene  den nach dem Geist Geborenen </a:t>
            </a:r>
          </a:p>
          <a:p>
            <a:pPr algn="ctr"/>
            <a:r>
              <a:rPr lang="de-DE" sz="1600" i="1" dirty="0" smtClean="0">
                <a:solidFill>
                  <a:schemeClr val="bg1"/>
                </a:solidFill>
              </a:rPr>
              <a:t>verfolgte, so auch jetzt.</a:t>
            </a:r>
            <a:r>
              <a:rPr lang="de-DE" sz="1600" dirty="0" smtClean="0"/>
              <a:t> </a:t>
            </a:r>
          </a:p>
          <a:p>
            <a:pPr algn="ctr"/>
            <a:endParaRPr lang="de-DE" sz="16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13392" y="2013808"/>
            <a:ext cx="32801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de-DE" sz="1600" dirty="0" smtClean="0"/>
              <a:t>Auf den Geist </a:t>
            </a:r>
            <a:r>
              <a:rPr lang="de-DE" sz="1600" dirty="0" smtClean="0">
                <a:solidFill>
                  <a:srgbClr val="FFFF00"/>
                </a:solidFill>
              </a:rPr>
              <a:t>säen</a:t>
            </a:r>
            <a:r>
              <a:rPr lang="de-DE" sz="1600" dirty="0" smtClean="0"/>
              <a:t>, bedeutet, </a:t>
            </a:r>
            <a:endParaRPr lang="ru-RU" sz="1600" dirty="0" smtClean="0"/>
          </a:p>
          <a:p>
            <a:pPr algn="just"/>
            <a:r>
              <a:rPr lang="de-DE" sz="1600" dirty="0" smtClean="0"/>
              <a:t>vom Geist ewiges </a:t>
            </a:r>
            <a:r>
              <a:rPr lang="de-DE" sz="1600" dirty="0" smtClean="0">
                <a:solidFill>
                  <a:srgbClr val="FFFF00"/>
                </a:solidFill>
              </a:rPr>
              <a:t>Leben</a:t>
            </a:r>
            <a:r>
              <a:rPr lang="de-DE" sz="1600" dirty="0" smtClean="0"/>
              <a:t> </a:t>
            </a:r>
            <a:r>
              <a:rPr lang="de-DE" sz="1600" dirty="0" smtClean="0">
                <a:solidFill>
                  <a:srgbClr val="FFFF00"/>
                </a:solidFill>
              </a:rPr>
              <a:t>ernten</a:t>
            </a:r>
            <a:r>
              <a:rPr lang="de-DE" sz="1600" dirty="0" smtClean="0"/>
              <a:t>! 6:8b</a:t>
            </a:r>
          </a:p>
          <a:p>
            <a:pPr algn="just"/>
            <a:r>
              <a:rPr lang="de-DE" sz="1600" i="1" dirty="0" smtClean="0">
                <a:solidFill>
                  <a:schemeClr val="bg1"/>
                </a:solidFill>
              </a:rPr>
              <a:t>wer aber auf den Geist sät, </a:t>
            </a:r>
          </a:p>
          <a:p>
            <a:pPr algn="just"/>
            <a:r>
              <a:rPr lang="de-DE" sz="1600" i="1" dirty="0" smtClean="0">
                <a:solidFill>
                  <a:schemeClr val="bg1"/>
                </a:solidFill>
              </a:rPr>
              <a:t>wird vom Geist ewiges Leben ernten. </a:t>
            </a:r>
            <a:endParaRPr lang="de-DE" sz="16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03626" y="2062589"/>
            <a:ext cx="31616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de-DE" sz="1600" dirty="0" smtClean="0"/>
              <a:t>Auf das Fleisch </a:t>
            </a:r>
            <a:r>
              <a:rPr lang="de-DE" sz="1600" dirty="0" smtClean="0">
                <a:solidFill>
                  <a:srgbClr val="FFFF00"/>
                </a:solidFill>
              </a:rPr>
              <a:t>säen</a:t>
            </a:r>
            <a:r>
              <a:rPr lang="de-DE" sz="1600" dirty="0" smtClean="0"/>
              <a:t>, bedeutet, </a:t>
            </a:r>
            <a:endParaRPr lang="ru-RU" sz="1600" dirty="0" smtClean="0"/>
          </a:p>
          <a:p>
            <a:pPr algn="just"/>
            <a:r>
              <a:rPr lang="de-DE" sz="1600" dirty="0" smtClean="0"/>
              <a:t>vom Fleisch </a:t>
            </a:r>
            <a:r>
              <a:rPr lang="de-DE" sz="1600" dirty="0" smtClean="0">
                <a:solidFill>
                  <a:srgbClr val="FFFF00"/>
                </a:solidFill>
              </a:rPr>
              <a:t>Verderben</a:t>
            </a:r>
            <a:r>
              <a:rPr lang="de-DE" sz="1600" dirty="0" smtClean="0"/>
              <a:t> </a:t>
            </a:r>
            <a:r>
              <a:rPr lang="de-DE" sz="1600" dirty="0" smtClean="0">
                <a:solidFill>
                  <a:srgbClr val="FFFF00"/>
                </a:solidFill>
              </a:rPr>
              <a:t>ernten</a:t>
            </a:r>
            <a:r>
              <a:rPr lang="de-DE" sz="1600" dirty="0" smtClean="0"/>
              <a:t>! 6:8a</a:t>
            </a:r>
          </a:p>
          <a:p>
            <a:pPr algn="just"/>
            <a:r>
              <a:rPr lang="de-DE" sz="1600" i="1" dirty="0" smtClean="0">
                <a:solidFill>
                  <a:schemeClr val="bg1"/>
                </a:solidFill>
              </a:rPr>
              <a:t>wer auf sein Fleisch sät, </a:t>
            </a:r>
          </a:p>
          <a:p>
            <a:pPr algn="just"/>
            <a:r>
              <a:rPr lang="de-DE" sz="1600" i="1" dirty="0" smtClean="0">
                <a:solidFill>
                  <a:schemeClr val="bg1"/>
                </a:solidFill>
              </a:rPr>
              <a:t>wird vom Fleisch Verderben ernten</a:t>
            </a:r>
            <a:r>
              <a:rPr lang="de-DE" sz="1600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3528" y="3212976"/>
            <a:ext cx="28085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 smtClean="0"/>
              <a:t>Geist bringt </a:t>
            </a:r>
            <a:r>
              <a:rPr lang="de-DE" sz="1600" dirty="0" smtClean="0">
                <a:solidFill>
                  <a:srgbClr val="FFFF00"/>
                </a:solidFill>
              </a:rPr>
              <a:t>Frucht</a:t>
            </a:r>
            <a:r>
              <a:rPr lang="de-DE" sz="1600" dirty="0" smtClean="0"/>
              <a:t> 5:22</a:t>
            </a:r>
          </a:p>
          <a:p>
            <a:pPr algn="ctr"/>
            <a:r>
              <a:rPr lang="de-DE" sz="1600" i="1" dirty="0" smtClean="0">
                <a:solidFill>
                  <a:schemeClr val="bg1"/>
                </a:solidFill>
              </a:rPr>
              <a:t>Die Frucht des Geistes aber ist…</a:t>
            </a:r>
            <a:endParaRPr lang="de-DE" sz="1600" i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20224" y="3212976"/>
            <a:ext cx="386028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 smtClean="0"/>
              <a:t>Fleisch schafft  „</a:t>
            </a:r>
            <a:r>
              <a:rPr lang="de-DE" sz="1600" dirty="0" smtClean="0">
                <a:solidFill>
                  <a:srgbClr val="FFFF00"/>
                </a:solidFill>
              </a:rPr>
              <a:t>Taten</a:t>
            </a:r>
            <a:r>
              <a:rPr lang="de-DE" sz="1600" dirty="0" smtClean="0"/>
              <a:t>“ 5:19</a:t>
            </a:r>
          </a:p>
          <a:p>
            <a:pPr algn="ctr"/>
            <a:r>
              <a:rPr lang="de-DE" sz="1600" i="1" dirty="0" smtClean="0">
                <a:solidFill>
                  <a:schemeClr val="bg1"/>
                </a:solidFill>
              </a:rPr>
              <a:t>Offenbar sind aber die Werke des Fleisches…</a:t>
            </a:r>
          </a:p>
          <a:p>
            <a:pPr algn="ctr"/>
            <a:endParaRPr lang="de-DE" sz="16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29104" y="4077072"/>
            <a:ext cx="28913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 smtClean="0"/>
              <a:t>Fleisch – Magd – Sklaverei 4:22ff</a:t>
            </a:r>
          </a:p>
          <a:p>
            <a:pPr algn="ctr"/>
            <a:r>
              <a:rPr lang="de-DE" sz="1600" i="1" dirty="0" smtClean="0">
                <a:solidFill>
                  <a:schemeClr val="bg1"/>
                </a:solidFill>
              </a:rPr>
              <a:t>Der von der Sklavin war </a:t>
            </a:r>
          </a:p>
          <a:p>
            <a:pPr algn="ctr"/>
            <a:r>
              <a:rPr lang="de-DE" sz="1600" i="1" dirty="0" smtClean="0">
                <a:solidFill>
                  <a:schemeClr val="bg1"/>
                </a:solidFill>
              </a:rPr>
              <a:t>nach dem Fleisch geboren…</a:t>
            </a:r>
          </a:p>
          <a:p>
            <a:pPr algn="ctr"/>
            <a:r>
              <a:rPr lang="de-DE" sz="1600" i="1" dirty="0" smtClean="0">
                <a:solidFill>
                  <a:schemeClr val="bg1"/>
                </a:solidFill>
              </a:rPr>
              <a:t>das zur Knechtschaft gebiert</a:t>
            </a:r>
            <a:endParaRPr lang="de-DE" sz="1600" i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44230" y="5301208"/>
            <a:ext cx="294997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de-DE" sz="1600" dirty="0" smtClean="0">
                <a:solidFill>
                  <a:srgbClr val="FFFF00"/>
                </a:solidFill>
              </a:rPr>
              <a:t>Fleisch missbraucht</a:t>
            </a:r>
            <a:r>
              <a:rPr lang="de-DE" sz="1600" dirty="0" smtClean="0"/>
              <a:t> Freiheit  </a:t>
            </a:r>
          </a:p>
          <a:p>
            <a:pPr algn="just"/>
            <a:r>
              <a:rPr lang="de-DE" sz="1600" dirty="0" smtClean="0"/>
              <a:t>als Anlass zur Sünde  5:13</a:t>
            </a:r>
          </a:p>
          <a:p>
            <a:pPr algn="just"/>
            <a:r>
              <a:rPr lang="de-DE" sz="1600" i="1" dirty="0" smtClean="0">
                <a:solidFill>
                  <a:schemeClr val="bg1"/>
                </a:solidFill>
              </a:rPr>
              <a:t>nur machet die Freiheit nicht </a:t>
            </a:r>
          </a:p>
          <a:p>
            <a:pPr algn="just"/>
            <a:r>
              <a:rPr lang="de-DE" sz="1600" i="1" dirty="0" smtClean="0">
                <a:solidFill>
                  <a:schemeClr val="bg1"/>
                </a:solidFill>
              </a:rPr>
              <a:t>zu einem Vorwand für das Fleisch</a:t>
            </a:r>
            <a:endParaRPr lang="de-DE" sz="16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5301208"/>
            <a:ext cx="42222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de-DE" sz="1600" dirty="0" smtClean="0"/>
              <a:t>Paulus hat sich </a:t>
            </a:r>
            <a:r>
              <a:rPr lang="de-DE" sz="1600" dirty="0" smtClean="0">
                <a:solidFill>
                  <a:srgbClr val="FFFF00"/>
                </a:solidFill>
              </a:rPr>
              <a:t>nicht mit Fleisch beraten</a:t>
            </a:r>
            <a:r>
              <a:rPr lang="de-DE" sz="1600" dirty="0" smtClean="0"/>
              <a:t> 1:16</a:t>
            </a:r>
          </a:p>
          <a:p>
            <a:pPr algn="just"/>
            <a:r>
              <a:rPr lang="de-DE" sz="1600" i="1" dirty="0" smtClean="0">
                <a:solidFill>
                  <a:schemeClr val="bg1"/>
                </a:solidFill>
              </a:rPr>
              <a:t>besprach mich nicht darüber mit Fleisch und Blut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7504" y="4091007"/>
            <a:ext cx="497290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 smtClean="0"/>
              <a:t>Weil Paulus die Schwachheit seines Fleisches erkennt, </a:t>
            </a:r>
            <a:endParaRPr lang="ru-RU" sz="1600" dirty="0" smtClean="0"/>
          </a:p>
          <a:p>
            <a:pPr algn="just"/>
            <a:r>
              <a:rPr lang="de-DE" sz="1600" dirty="0" smtClean="0"/>
              <a:t>kann Gott ihn in der Verkündigung gebrauchen 4:13</a:t>
            </a:r>
          </a:p>
          <a:p>
            <a:pPr algn="just"/>
            <a:r>
              <a:rPr lang="de-DE" sz="1600" i="1" dirty="0" smtClean="0">
                <a:solidFill>
                  <a:schemeClr val="bg1"/>
                </a:solidFill>
              </a:rPr>
              <a:t>ihr wisset aber, dass ich bei leiblicher Schwachheit </a:t>
            </a:r>
          </a:p>
          <a:p>
            <a:pPr algn="just"/>
            <a:r>
              <a:rPr lang="de-DE" sz="1600" i="1" dirty="0" smtClean="0">
                <a:solidFill>
                  <a:schemeClr val="bg1"/>
                </a:solidFill>
              </a:rPr>
              <a:t>euch zum </a:t>
            </a:r>
            <a:r>
              <a:rPr lang="de-DE" sz="1600" i="1" dirty="0" err="1" smtClean="0">
                <a:solidFill>
                  <a:schemeClr val="bg1"/>
                </a:solidFill>
              </a:rPr>
              <a:t>erstenmal</a:t>
            </a:r>
            <a:r>
              <a:rPr lang="de-DE" sz="1600" i="1" dirty="0" smtClean="0">
                <a:solidFill>
                  <a:schemeClr val="bg1"/>
                </a:solidFill>
              </a:rPr>
              <a:t> das Evangelium verkündigt habe.</a:t>
            </a:r>
          </a:p>
          <a:p>
            <a:pPr algn="ctr"/>
            <a:endParaRPr lang="de-DE" sz="16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44144" y="692696"/>
            <a:ext cx="8770991" cy="72019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32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Wandelt</a:t>
            </a:r>
            <a:r>
              <a:rPr lang="de-DE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im Geiste, </a:t>
            </a:r>
          </a:p>
          <a:p>
            <a:pPr algn="ctr"/>
            <a:r>
              <a:rPr lang="de-DE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 ihr werdet die Lust des Fleisches </a:t>
            </a:r>
          </a:p>
          <a:p>
            <a:pPr algn="ctr"/>
            <a:r>
              <a:rPr lang="de-DE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nicht vollbringen. </a:t>
            </a:r>
            <a:r>
              <a:rPr lang="de-DE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5:16</a:t>
            </a:r>
          </a:p>
          <a:p>
            <a:pPr algn="ctr"/>
            <a:r>
              <a:rPr lang="de-DE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peripateo</a:t>
            </a:r>
            <a:r>
              <a:rPr lang="de-DE" sz="3200" dirty="0" smtClean="0">
                <a:solidFill>
                  <a:schemeClr val="bg1"/>
                </a:solidFill>
              </a:rPr>
              <a:t>̄</a:t>
            </a:r>
            <a:endParaRPr lang="de-DE" sz="32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Sich aufhalten ohne konkrete Ortsveränderung,</a:t>
            </a:r>
          </a:p>
          <a:p>
            <a:pPr algn="ctr"/>
            <a:r>
              <a:rPr lang="de-DE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sich bewegen, „spazieren“.</a:t>
            </a:r>
          </a:p>
          <a:p>
            <a:pPr algn="ctr"/>
            <a:endParaRPr lang="de-DE" sz="11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Wenn ihr aber durch den Geist </a:t>
            </a:r>
            <a:r>
              <a:rPr lang="de-DE" sz="32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geleitet</a:t>
            </a:r>
            <a:r>
              <a:rPr lang="de-DE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werdet </a:t>
            </a:r>
            <a:r>
              <a:rPr lang="de-DE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5:18 </a:t>
            </a:r>
          </a:p>
          <a:p>
            <a:pPr algn="ctr"/>
            <a:r>
              <a:rPr lang="de-DE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</a:t>
            </a:r>
            <a:r>
              <a:rPr lang="de-DE" sz="3200" dirty="0" smtClean="0">
                <a:solidFill>
                  <a:schemeClr val="bg1"/>
                </a:solidFill>
              </a:rPr>
              <a:t>̄</a:t>
            </a:r>
            <a:r>
              <a:rPr lang="de-DE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de-DE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Jemanden leiten, führen, an der Hand nehmen</a:t>
            </a:r>
          </a:p>
          <a:p>
            <a:pPr algn="ctr"/>
            <a:endParaRPr lang="de-DE" sz="11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Wenn wir im Geiste leben, </a:t>
            </a:r>
          </a:p>
          <a:p>
            <a:pPr algn="ctr"/>
            <a:r>
              <a:rPr lang="de-DE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lasset uns auch im Geiste </a:t>
            </a:r>
            <a:r>
              <a:rPr lang="de-DE" sz="32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wandeln</a:t>
            </a:r>
            <a:r>
              <a:rPr lang="de-DE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de-DE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5:25</a:t>
            </a:r>
          </a:p>
          <a:p>
            <a:pPr algn="ctr"/>
            <a:r>
              <a:rPr lang="de-DE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stoicheo</a:t>
            </a:r>
            <a:r>
              <a:rPr lang="de-DE" sz="3200" dirty="0" smtClean="0">
                <a:solidFill>
                  <a:schemeClr val="bg1"/>
                </a:solidFill>
              </a:rPr>
              <a:t>̄</a:t>
            </a:r>
            <a:endParaRPr lang="de-DE" sz="32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Sich in Formation bewegen</a:t>
            </a:r>
            <a:endParaRPr lang="de-DE" sz="3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36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36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3"/>
          <p:cNvSpPr txBox="1"/>
          <p:nvPr/>
        </p:nvSpPr>
        <p:spPr>
          <a:xfrm>
            <a:off x="2987824" y="0"/>
            <a:ext cx="33630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 im Geist </a:t>
            </a:r>
            <a:endParaRPr lang="de-DE" sz="36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116632"/>
            <a:ext cx="7281224" cy="69249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de-DE" sz="3600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6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Drei Ratschläge des Paulus:</a:t>
            </a:r>
          </a:p>
          <a:p>
            <a:pPr algn="ctr"/>
            <a:r>
              <a:rPr lang="de-DE" sz="3600" dirty="0" err="1" smtClean="0">
                <a:solidFill>
                  <a:schemeClr val="bg1"/>
                </a:solidFill>
              </a:rPr>
              <a:t>peripateo</a:t>
            </a:r>
            <a:r>
              <a:rPr lang="de-DE" sz="3600" dirty="0" smtClean="0">
                <a:solidFill>
                  <a:schemeClr val="bg1"/>
                </a:solidFill>
              </a:rPr>
              <a:t>̄</a:t>
            </a:r>
            <a:endParaRPr lang="de-DE" sz="36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</a:p>
          <a:p>
            <a:pPr algn="ctr"/>
            <a:r>
              <a:rPr lang="de-DE" sz="36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Wandelt</a:t>
            </a:r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im Geiste,</a:t>
            </a:r>
          </a:p>
          <a:p>
            <a:pPr algn="ctr"/>
            <a:r>
              <a:rPr lang="de-DE" sz="36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bewegt</a:t>
            </a:r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euch im Geist </a:t>
            </a: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 ihr werdet die Lust des Fleisches </a:t>
            </a: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nicht vollbringen. </a:t>
            </a: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 5:16</a:t>
            </a:r>
          </a:p>
          <a:p>
            <a:pPr algn="ctr"/>
            <a:endParaRPr lang="de-DE" sz="24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Halte dich im Geist auf, bewege dich im Geist, </a:t>
            </a:r>
          </a:p>
          <a:p>
            <a:pPr algn="ctr"/>
            <a:r>
              <a:rPr lang="de-DE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ist der beste Schutz vor der Lust des Fleisches</a:t>
            </a:r>
          </a:p>
          <a:p>
            <a:pPr algn="ctr"/>
            <a:r>
              <a:rPr lang="de-DE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Vgl. Johannes: „bleiben“</a:t>
            </a:r>
            <a:endParaRPr lang="ru-RU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3"/>
          <p:cNvSpPr txBox="1"/>
          <p:nvPr/>
        </p:nvSpPr>
        <p:spPr>
          <a:xfrm>
            <a:off x="2942579" y="116632"/>
            <a:ext cx="3258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 im Geist</a:t>
            </a:r>
            <a:endParaRPr lang="ru-RU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42" name="Picture 6" descr="http://www.plot4u.de/images/artikel/0/000525a_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560" y="1556792"/>
            <a:ext cx="3810000" cy="3048000"/>
          </a:xfrm>
          <a:prstGeom prst="rect">
            <a:avLst/>
          </a:prstGeom>
          <a:noFill/>
        </p:spPr>
      </p:pic>
      <p:pic>
        <p:nvPicPr>
          <p:cNvPr id="14344" name="Picture 8" descr="http://www.dlrg-clausthal.de/bilder_direkt/1252072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980728"/>
            <a:ext cx="2376264" cy="23762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7020272" y="2771636"/>
            <a:ext cx="1540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schnorcheln….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043608" y="4005064"/>
            <a:ext cx="1764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….oder tauchen?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979057" y="1935"/>
            <a:ext cx="5372753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de-DE" sz="3600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6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Drei Ratschläge des Paulus:</a:t>
            </a:r>
          </a:p>
          <a:p>
            <a:pPr algn="ctr"/>
            <a:endParaRPr lang="de-DE" sz="500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</a:p>
          <a:p>
            <a:pPr algn="ctr"/>
            <a:r>
              <a:rPr lang="de-DE" sz="28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Wandelt</a:t>
            </a:r>
            <a:r>
              <a:rPr lang="de-DE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im Geiste…..</a:t>
            </a:r>
          </a:p>
          <a:p>
            <a:pPr algn="ctr"/>
            <a:endParaRPr lang="de-DE" sz="11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/>
          </a:p>
          <a:p>
            <a:pPr lvl="1"/>
            <a:endParaRPr lang="de-DE" dirty="0" smtClean="0"/>
          </a:p>
          <a:p>
            <a:endParaRPr lang="ru-RU" dirty="0" smtClean="0"/>
          </a:p>
          <a:p>
            <a:pPr lvl="1"/>
            <a:endParaRPr lang="de-DE" sz="2800" dirty="0" smtClean="0"/>
          </a:p>
          <a:p>
            <a:endParaRPr lang="ru-RU" sz="2800" dirty="0" smtClean="0"/>
          </a:p>
          <a:p>
            <a:pPr algn="ctr"/>
            <a:endParaRPr lang="ru-RU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3"/>
          <p:cNvSpPr txBox="1"/>
          <p:nvPr/>
        </p:nvSpPr>
        <p:spPr>
          <a:xfrm>
            <a:off x="2942579" y="116632"/>
            <a:ext cx="3258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 im Geist</a:t>
            </a:r>
            <a:endParaRPr lang="ru-RU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2239704"/>
            <a:ext cx="586090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Und sie hörten die Stimme Gottes, des HERRN, </a:t>
            </a:r>
          </a:p>
          <a:p>
            <a:pPr algn="ctr"/>
            <a:r>
              <a:rPr lang="de-DE" dirty="0" smtClean="0"/>
              <a:t>der im Garten </a:t>
            </a:r>
            <a:r>
              <a:rPr lang="de-DE" b="1" u="sng" dirty="0" smtClean="0"/>
              <a:t>wandelte</a:t>
            </a:r>
            <a:r>
              <a:rPr lang="de-DE" dirty="0" smtClean="0"/>
              <a:t> beim Wehen des Abendwindes…... </a:t>
            </a:r>
          </a:p>
          <a:p>
            <a:pPr algn="ctr"/>
            <a:r>
              <a:rPr lang="de-DE" dirty="0" smtClean="0"/>
              <a:t>(Gen 3:8)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850750" y="3284984"/>
            <a:ext cx="5309595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/>
            <a:r>
              <a:rPr lang="de-DE" sz="1400" dirty="0" smtClean="0"/>
              <a:t>Wer da sagt, dass er in ihm </a:t>
            </a:r>
            <a:r>
              <a:rPr lang="de-DE" sz="1400" b="1" u="sng" dirty="0" smtClean="0"/>
              <a:t>bleibe</a:t>
            </a:r>
            <a:r>
              <a:rPr lang="de-DE" sz="1400" dirty="0" smtClean="0"/>
              <a:t>, ist schuldig, </a:t>
            </a:r>
          </a:p>
          <a:p>
            <a:pPr lvl="1" algn="ctr"/>
            <a:r>
              <a:rPr lang="de-DE" sz="1400" dirty="0" smtClean="0"/>
              <a:t>selbst auch so zu </a:t>
            </a:r>
            <a:r>
              <a:rPr lang="de-DE" sz="1400" b="1" u="sng" dirty="0" smtClean="0"/>
              <a:t>wandeln, wie er gewandelt hat</a:t>
            </a:r>
            <a:r>
              <a:rPr lang="de-DE" sz="1400" dirty="0" smtClean="0"/>
              <a:t>. </a:t>
            </a:r>
          </a:p>
          <a:p>
            <a:pPr lvl="1" algn="ctr"/>
            <a:r>
              <a:rPr lang="de-DE" sz="1400" dirty="0" smtClean="0"/>
              <a:t>(1Jn 2:6)</a:t>
            </a:r>
          </a:p>
          <a:p>
            <a:pPr lvl="1" algn="ctr"/>
            <a:endParaRPr lang="de-DE" sz="2000" dirty="0" smtClean="0"/>
          </a:p>
          <a:p>
            <a:pPr lvl="1" algn="ctr"/>
            <a:r>
              <a:rPr lang="de-DE" sz="1400" dirty="0" smtClean="0"/>
              <a:t>Und dies ist die Liebe, dass wir </a:t>
            </a:r>
            <a:r>
              <a:rPr lang="de-DE" sz="1400" b="1" u="sng" dirty="0" smtClean="0"/>
              <a:t>nach seinen Geboten wandeln</a:t>
            </a:r>
            <a:r>
              <a:rPr lang="de-DE" sz="1400" dirty="0" smtClean="0"/>
              <a:t>. </a:t>
            </a:r>
          </a:p>
          <a:p>
            <a:pPr lvl="1" algn="ctr"/>
            <a:r>
              <a:rPr lang="de-DE" sz="1400" dirty="0" smtClean="0"/>
              <a:t>Dies ist das Gebot, wie ihr von Anfang gehört habt, </a:t>
            </a:r>
          </a:p>
          <a:p>
            <a:pPr lvl="1" algn="ctr"/>
            <a:r>
              <a:rPr lang="de-DE" sz="1400" dirty="0" smtClean="0"/>
              <a:t>dass ihr </a:t>
            </a:r>
            <a:r>
              <a:rPr lang="de-DE" sz="1400" b="1" u="sng" dirty="0" smtClean="0"/>
              <a:t>darin wandeln</a:t>
            </a:r>
            <a:r>
              <a:rPr lang="de-DE" sz="1400" dirty="0" smtClean="0"/>
              <a:t> sollt. </a:t>
            </a:r>
          </a:p>
          <a:p>
            <a:pPr lvl="1" algn="ctr"/>
            <a:r>
              <a:rPr lang="de-DE" sz="1400" b="1" u="sng" dirty="0" smtClean="0"/>
              <a:t>Denn viele Verführer</a:t>
            </a:r>
            <a:r>
              <a:rPr lang="de-DE" sz="1400" dirty="0" smtClean="0"/>
              <a:t> sind in die Welt ausgegangen</a:t>
            </a:r>
          </a:p>
          <a:p>
            <a:pPr lvl="1" algn="ctr"/>
            <a:r>
              <a:rPr lang="de-DE" sz="1400" dirty="0" smtClean="0"/>
              <a:t>(2Jn 1:6-7)</a:t>
            </a:r>
          </a:p>
          <a:p>
            <a:pPr lvl="1" algn="ctr"/>
            <a:endParaRPr lang="de-DE" sz="1400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-41560" y="116632"/>
            <a:ext cx="9163535" cy="65864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de-DE" sz="3600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6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Drei Ratschläge des Paulus:</a:t>
            </a:r>
          </a:p>
          <a:p>
            <a:pPr algn="ctr"/>
            <a:endParaRPr lang="de-DE" sz="3600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</a:p>
          <a:p>
            <a:pPr algn="ctr"/>
            <a:r>
              <a:rPr lang="de-DE" sz="36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Wandelt</a:t>
            </a:r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im Geiste…..</a:t>
            </a:r>
          </a:p>
          <a:p>
            <a:pPr algn="ctr"/>
            <a:r>
              <a:rPr lang="de-DE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wandelt dort, wo der Geist sich manifestiert!</a:t>
            </a:r>
          </a:p>
          <a:p>
            <a:pPr algn="ctr"/>
            <a:r>
              <a:rPr lang="de-DE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 und wie manifestiert sich der Geist?</a:t>
            </a:r>
          </a:p>
          <a:p>
            <a:pPr algn="ctr"/>
            <a:r>
              <a:rPr lang="de-DE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der Gemeinde, unter </a:t>
            </a:r>
            <a:r>
              <a:rPr lang="de-DE" sz="3200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geistlichen</a:t>
            </a:r>
            <a:r>
              <a:rPr lang="de-DE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Brüdern und Schwestern!</a:t>
            </a:r>
            <a:endParaRPr lang="de-DE" sz="12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/>
          </a:p>
          <a:p>
            <a:pPr lvl="1"/>
            <a:endParaRPr lang="de-DE" dirty="0" smtClean="0"/>
          </a:p>
          <a:p>
            <a:endParaRPr lang="ru-RU" dirty="0" smtClean="0"/>
          </a:p>
          <a:p>
            <a:pPr lvl="1"/>
            <a:endParaRPr lang="de-DE" sz="2800" dirty="0" smtClean="0"/>
          </a:p>
          <a:p>
            <a:endParaRPr lang="ru-RU" sz="2800" dirty="0" smtClean="0"/>
          </a:p>
          <a:p>
            <a:pPr algn="ctr"/>
            <a:endParaRPr lang="ru-RU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3"/>
          <p:cNvSpPr txBox="1"/>
          <p:nvPr/>
        </p:nvSpPr>
        <p:spPr>
          <a:xfrm>
            <a:off x="2942579" y="116632"/>
            <a:ext cx="3258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 im Geist</a:t>
            </a:r>
            <a:endParaRPr lang="ru-RU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8311" y="4581128"/>
            <a:ext cx="419614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Frucht des Geistes aber ist:</a:t>
            </a:r>
          </a:p>
          <a:p>
            <a:pPr algn="ctr"/>
            <a:r>
              <a:rPr lang="de-DE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de-DE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Liebe, Freude, Friede, Langmut, </a:t>
            </a:r>
          </a:p>
          <a:p>
            <a:pPr algn="ctr"/>
            <a:r>
              <a:rPr lang="de-DE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Freundlichkeit, </a:t>
            </a:r>
            <a:r>
              <a:rPr lang="de-DE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Gütigkeit</a:t>
            </a:r>
            <a:r>
              <a:rPr lang="de-DE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Treue,</a:t>
            </a:r>
          </a:p>
          <a:p>
            <a:pPr algn="ctr"/>
            <a:r>
              <a:rPr lang="de-DE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Sanftmut, Enthaltsamkeit; </a:t>
            </a:r>
          </a:p>
          <a:p>
            <a:pPr algn="ctr"/>
            <a:r>
              <a:rPr lang="de-DE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(Gal 5:22)</a:t>
            </a:r>
          </a:p>
          <a:p>
            <a:pPr algn="ctr"/>
            <a:endParaRPr lang="ru-RU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 rot="21285163">
            <a:off x="84995" y="332656"/>
            <a:ext cx="9033853" cy="6186309"/>
          </a:xfrm>
          <a:prstGeom prst="rect">
            <a:avLst/>
          </a:prstGeom>
          <a:solidFill>
            <a:schemeClr val="accent2"/>
          </a:solidFill>
          <a:effectLst>
            <a:softEdge rad="635000"/>
          </a:effectLst>
        </p:spPr>
        <p:txBody>
          <a:bodyPr wrap="square" rtlCol="0">
            <a:spAutoFit/>
          </a:bodyPr>
          <a:lstStyle/>
          <a:p>
            <a:pPr algn="ctr"/>
            <a:endParaRPr lang="de-AT" sz="6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AT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Sei wählerisch,</a:t>
            </a:r>
          </a:p>
          <a:p>
            <a:pPr algn="ctr"/>
            <a:r>
              <a:rPr lang="de-AT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wenn Du Dir </a:t>
            </a:r>
          </a:p>
          <a:p>
            <a:pPr algn="ctr"/>
            <a:r>
              <a:rPr lang="de-AT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Deinen Freundeskreis </a:t>
            </a:r>
          </a:p>
          <a:p>
            <a:pPr algn="ctr"/>
            <a:r>
              <a:rPr lang="de-AT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gestaltest!</a:t>
            </a:r>
          </a:p>
          <a:p>
            <a:pPr algn="ctr"/>
            <a:endParaRPr lang="de-AT" sz="6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981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372306" y="116632"/>
            <a:ext cx="433580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de-DE" sz="3600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 algn="ctr">
              <a:buAutoNum type="arabicPeriod"/>
            </a:pPr>
            <a:r>
              <a:rPr lang="de-DE" sz="3600" dirty="0" err="1" smtClean="0">
                <a:solidFill>
                  <a:schemeClr val="bg1"/>
                </a:solidFill>
              </a:rPr>
              <a:t>peripateo</a:t>
            </a:r>
            <a:r>
              <a:rPr lang="de-DE" sz="3600" dirty="0" smtClean="0">
                <a:solidFill>
                  <a:schemeClr val="bg1"/>
                </a:solidFill>
              </a:rPr>
              <a:t>̄</a:t>
            </a:r>
            <a:endParaRPr lang="de-DE" sz="36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Wandelt im Geiste…..</a:t>
            </a:r>
            <a:endParaRPr lang="ru-RU" sz="36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36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Wandelt im Glauben…</a:t>
            </a:r>
          </a:p>
          <a:p>
            <a:pPr algn="ctr"/>
            <a:endParaRPr lang="de-DE" sz="36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36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Wandelt in Christus…</a:t>
            </a:r>
          </a:p>
        </p:txBody>
      </p:sp>
      <p:sp>
        <p:nvSpPr>
          <p:cNvPr id="9" name="TextBox 3"/>
          <p:cNvSpPr txBox="1"/>
          <p:nvPr/>
        </p:nvSpPr>
        <p:spPr>
          <a:xfrm>
            <a:off x="2942579" y="116632"/>
            <a:ext cx="3258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Wandel im Geist</a:t>
            </a:r>
            <a:endParaRPr lang="ru-RU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5143" y="4521314"/>
            <a:ext cx="84688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000" dirty="0" smtClean="0"/>
              <a:t>Wie ihr nun den Christus Jesus, den Herrn, empfangen habt, so </a:t>
            </a:r>
            <a:r>
              <a:rPr lang="de-DE" sz="2000" dirty="0" smtClean="0">
                <a:solidFill>
                  <a:schemeClr val="bg1"/>
                </a:solidFill>
              </a:rPr>
              <a:t>wandelt in ihm</a:t>
            </a:r>
            <a:r>
              <a:rPr lang="de-DE" sz="2000" dirty="0" smtClean="0"/>
              <a:t>, </a:t>
            </a:r>
          </a:p>
          <a:p>
            <a:pPr algn="ctr"/>
            <a:r>
              <a:rPr lang="de-DE" sz="2000" dirty="0" smtClean="0"/>
              <a:t>(Kol 2:6)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763688" y="2937138"/>
            <a:ext cx="57642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000" dirty="0" smtClean="0"/>
              <a:t>Denn wir </a:t>
            </a:r>
            <a:r>
              <a:rPr lang="de-DE" sz="2000" dirty="0" smtClean="0">
                <a:solidFill>
                  <a:schemeClr val="bg1"/>
                </a:solidFill>
              </a:rPr>
              <a:t>wandeln im Glauben </a:t>
            </a:r>
            <a:r>
              <a:rPr lang="de-DE" sz="2000" dirty="0" smtClean="0"/>
              <a:t>und nicht im Schauen. </a:t>
            </a:r>
          </a:p>
          <a:p>
            <a:pPr algn="ctr"/>
            <a:r>
              <a:rPr lang="de-DE" sz="2000" dirty="0" smtClean="0"/>
              <a:t>(2Kor 5:7)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5374957"/>
            <a:ext cx="89602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000" dirty="0" smtClean="0"/>
              <a:t>Durch den Glauben habe ich eine enge Vertrautheit mit Christus und mit dem Geist, </a:t>
            </a:r>
          </a:p>
          <a:p>
            <a:pPr algn="ctr"/>
            <a:r>
              <a:rPr lang="de-DE" sz="2000" dirty="0" smtClean="0"/>
              <a:t>ich lebe in Gemeinschaft mit ihnen!</a:t>
            </a:r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1369</Words>
  <Application>Microsoft Office PowerPoint</Application>
  <PresentationFormat>Bildschirmpräsentation (4:3)</PresentationFormat>
  <Paragraphs>260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Тема 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Your User Name</dc:creator>
  <cp:lastModifiedBy>Andreas</cp:lastModifiedBy>
  <cp:revision>214</cp:revision>
  <dcterms:created xsi:type="dcterms:W3CDTF">2010-03-15T10:53:06Z</dcterms:created>
  <dcterms:modified xsi:type="dcterms:W3CDTF">2015-10-18T05:44:19Z</dcterms:modified>
</cp:coreProperties>
</file>