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64" r:id="rId12"/>
    <p:sldId id="274" r:id="rId13"/>
    <p:sldId id="265" r:id="rId14"/>
    <p:sldId id="266" r:id="rId15"/>
    <p:sldId id="275" r:id="rId16"/>
    <p:sldId id="278" r:id="rId17"/>
    <p:sldId id="267" r:id="rId18"/>
    <p:sldId id="268" r:id="rId19"/>
    <p:sldId id="270" r:id="rId20"/>
    <p:sldId id="271" r:id="rId21"/>
    <p:sldId id="276" r:id="rId22"/>
    <p:sldId id="269" r:id="rId23"/>
    <p:sldId id="273" r:id="rId24"/>
    <p:sldId id="272" r:id="rId25"/>
    <p:sldId id="279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67B1F-9AB1-4170-B7B9-328545266A5C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78323-14A9-4BFC-8F4E-8C2781762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77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533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Diese Herz-OP findet bei der Bekehrung statt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589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christliche Leben ist ein Antrainieren, ein Ausleben der Eigenschaften Jesu, denn: Der </a:t>
            </a:r>
            <a:r>
              <a:rPr lang="de-DE" dirty="0" err="1" smtClean="0"/>
              <a:t>Hl.Geist</a:t>
            </a:r>
            <a:r>
              <a:rPr lang="de-DE" dirty="0" smtClean="0"/>
              <a:t> in </a:t>
            </a:r>
            <a:r>
              <a:rPr lang="de-DE" dirty="0" err="1" smtClean="0"/>
              <a:t>mmir</a:t>
            </a:r>
            <a:r>
              <a:rPr lang="de-DE" dirty="0" smtClean="0"/>
              <a:t> bedeutet: Ich lebe,</a:t>
            </a:r>
            <a:r>
              <a:rPr lang="de-DE" baseline="0" dirty="0" smtClean="0"/>
              <a:t> doch nun nicht, sondern Christus lebt in mir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kann ein Erwachsener mit jahrzehntealten Angewohnheiten verändert werden? Nur durch den Hl.</a:t>
            </a:r>
            <a:r>
              <a:rPr lang="de-DE" baseline="0" dirty="0" smtClean="0"/>
              <a:t> G.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296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Charakter, die kostbarste Frucht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3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Ich muss in die Ambulanz kommen, sonst wird nicht </a:t>
            </a:r>
            <a:r>
              <a:rPr lang="de-DE" dirty="0" err="1" smtClean="0"/>
              <a:t>gehlfen</a:t>
            </a:r>
            <a:r>
              <a:rPr lang="de-DE" dirty="0" smtClean="0"/>
              <a:t>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9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Soviel Kraft braucht unser alltägliches Leben: 100 bedeutet: mehr kann ich nicht mehr aushalten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51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Wieviel mehr Kraft brauchen zwischenmenschliche Beziehungen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51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Welche Quellen hast Du schon angezapft? Meditation? Psychotherapie?</a:t>
            </a:r>
            <a:r>
              <a:rPr lang="de-DE" baseline="0" dirty="0" smtClean="0"/>
              <a:t> Selbsthilfegruppen? </a:t>
            </a:r>
            <a:r>
              <a:rPr lang="de-DE" dirty="0" smtClean="0"/>
              <a:t>Um unser irdisches Leben zu meistern, brauchen wir Kraft aus dem Himmel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89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 gibt nur Einen, der uns an die himmlische Kraftquelle anschließen kann: Der Hl. Geist; Pfingsten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20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Impulse von außen, Gespräche, Predigten, Hotel Burgenland, christliches TV, CDs etc.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64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Geistlich</a:t>
            </a:r>
            <a:r>
              <a:rPr lang="de-DE" baseline="0" dirty="0" smtClean="0"/>
              <a:t> tot – ich reagiere nicht auf Gottes Ansprache; ein lebender Leichnam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92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erste Wirken des Geistes, um Tote aufzuerwecken: er weckt ein Bewusstsein für Sünde; er zeigt mir meine </a:t>
            </a:r>
            <a:r>
              <a:rPr lang="de-DE" dirty="0" err="1" smtClean="0"/>
              <a:t>Ungerechtiglkeit</a:t>
            </a:r>
            <a:r>
              <a:rPr lang="de-DE" dirty="0" smtClean="0"/>
              <a:t> und Christi Gerechtigkeit; er zeigt mir, dass ich unter dem Gericht Gottes stehe; Selbstgerechte sind sehr weit von Gott entfernt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83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Beim Christen ist der Hl. Geist in den Christen hineinverpflanzt; jetzt können die Impulse von innen kommen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90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1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75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28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88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59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03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37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75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94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28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90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7DF4E-47F3-4B9D-BC90-FD374775BE98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37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-468560" y="-46988"/>
            <a:ext cx="10081120" cy="75804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03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view.stern.de/de/picture/2535505/sommer-blumenmakro-verblueht-sommerblumen-sommerwiese-strohblume-verblueht-9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4"/>
          <a:stretch/>
        </p:blipFill>
        <p:spPr bwMode="auto">
          <a:xfrm>
            <a:off x="-3044" y="0"/>
            <a:ext cx="91470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462876" y="2518460"/>
            <a:ext cx="2275239" cy="120032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Dieselbe Kraft: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außen angewandt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innen angewandt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3568" y="836712"/>
            <a:ext cx="358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brauchen diese Kraft zum Leben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s://neugi85.files.wordpress.com/2013/02/dsc_98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r="5034" b="8932"/>
          <a:stretch/>
        </p:blipFill>
        <p:spPr bwMode="auto">
          <a:xfrm>
            <a:off x="-155568" y="0"/>
            <a:ext cx="9263742" cy="7013309"/>
          </a:xfrm>
          <a:prstGeom prst="rect">
            <a:avLst/>
          </a:prstGeom>
          <a:noFill/>
          <a:effectLst>
            <a:softEdge rad="469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upload.wikimedia.org/wikipedia/commons/5/56/Professioneller_Defibrillator_mit_Moni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75" y="118100"/>
            <a:ext cx="4205293" cy="2807333"/>
          </a:xfrm>
          <a:prstGeom prst="rect">
            <a:avLst/>
          </a:prstGeom>
          <a:ln>
            <a:noFill/>
          </a:ln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.zeit.de/wissen/2009-09/deutscher-zukunktspreis-2009/deutscher-zukunktspreis-2009-540x3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586" y="736390"/>
            <a:ext cx="4799203" cy="2701774"/>
          </a:xfrm>
          <a:prstGeom prst="rect">
            <a:avLst/>
          </a:prstGeom>
          <a:ln>
            <a:noFill/>
          </a:ln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799380" y="2780928"/>
            <a:ext cx="2377061" cy="2308324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Defibrillator: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elektrische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Impuls-Kraft,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das Herz von außen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 Schlagen bringt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77536" y="2981210"/>
            <a:ext cx="2372251" cy="2031325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Schrittmacher: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elektrische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Impuls-Kraft,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das Herz von innen 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Schlagen hält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29" y="3962420"/>
            <a:ext cx="3284951" cy="237132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5" name="Textfeld 14"/>
          <p:cNvSpPr txBox="1"/>
          <p:nvPr/>
        </p:nvSpPr>
        <p:spPr>
          <a:xfrm>
            <a:off x="732531" y="5148082"/>
            <a:ext cx="3315267" cy="120032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kardiologische Rehabilitation: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neue Leben trainieren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7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view.stern.de/de/picture/2535505/sommer-blumenmakro-verblueht-sommerblumen-sommerwiese-strohblume-verblueht-9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4"/>
          <a:stretch/>
        </p:blipFill>
        <p:spPr bwMode="auto">
          <a:xfrm>
            <a:off x="-3044" y="0"/>
            <a:ext cx="91470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83568" y="836712"/>
            <a:ext cx="358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brauchen diese Kraft zum Leben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s://neugi85.files.wordpress.com/2013/02/dsc_98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r="5034" b="8932"/>
          <a:stretch/>
        </p:blipFill>
        <p:spPr bwMode="auto">
          <a:xfrm>
            <a:off x="9678" y="188640"/>
            <a:ext cx="9263742" cy="7013309"/>
          </a:xfrm>
          <a:prstGeom prst="rect">
            <a:avLst/>
          </a:prstGeom>
          <a:noFill/>
          <a:effectLst>
            <a:softEdge rad="469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upload.wikimedia.org/wikipedia/commons/5/56/Professioneller_Defibrillator_mit_Moni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609" y="364756"/>
            <a:ext cx="3775297" cy="2520280"/>
          </a:xfrm>
          <a:prstGeom prst="rect">
            <a:avLst/>
          </a:prstGeom>
          <a:ln>
            <a:noFill/>
          </a:ln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.zeit.de/wissen/2009-09/deutscher-zukunktspreis-2009/deutscher-zukunktspreis-2009-540x3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5" y="4312051"/>
            <a:ext cx="3900165" cy="2195649"/>
          </a:xfrm>
          <a:prstGeom prst="rect">
            <a:avLst/>
          </a:prstGeom>
          <a:ln>
            <a:noFill/>
          </a:ln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erf-medien.ch/images/content/head/pfingsten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602">
            <a:off x="-146967" y="-64911"/>
            <a:ext cx="6554109" cy="3779537"/>
          </a:xfrm>
          <a:prstGeom prst="rect">
            <a:avLst/>
          </a:prstGeom>
          <a:ln>
            <a:noFill/>
          </a:ln>
          <a:effectLst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83568" y="2577245"/>
            <a:ext cx="7621062" cy="1569660"/>
          </a:xfrm>
          <a:prstGeom prst="rect">
            <a:avLst/>
          </a:prstGeom>
          <a:solidFill>
            <a:srgbClr val="C00000">
              <a:alpha val="46000"/>
            </a:srgbClr>
          </a:solidFill>
          <a:ln>
            <a:solidFill>
              <a:schemeClr val="accent1">
                <a:alpha val="41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Heilige Geist vermittelt uns alles: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Gottes Kraft, die zum geistlichen Leben erweckt,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Gottes Kraft, die uns geistlich permanent am Leben erhält,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Gottes Kraft zum Einüben eines neuen Lebensstils</a:t>
            </a:r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09" y="3987612"/>
            <a:ext cx="3260812" cy="235389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230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40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1. </a:t>
            </a:r>
            <a:br>
              <a:rPr lang="de-DE" dirty="0" smtClean="0"/>
            </a:br>
            <a:r>
              <a:rPr lang="de-DE" dirty="0" smtClean="0"/>
              <a:t>Der Geist wirkt wie ein Defibrillator:</a:t>
            </a:r>
            <a:br>
              <a:rPr lang="de-DE" dirty="0" smtClean="0"/>
            </a:br>
            <a:r>
              <a:rPr lang="de-DE" dirty="0" smtClean="0"/>
              <a:t>Die Kraft, </a:t>
            </a:r>
            <a:br>
              <a:rPr lang="de-DE" dirty="0" smtClean="0"/>
            </a:br>
            <a:r>
              <a:rPr lang="de-DE" dirty="0" smtClean="0"/>
              <a:t>die zum </a:t>
            </a:r>
            <a:br>
              <a:rPr lang="de-DE" dirty="0" smtClean="0"/>
            </a:br>
            <a:r>
              <a:rPr lang="de-DE" dirty="0" smtClean="0"/>
              <a:t>Leben </a:t>
            </a:r>
            <a:br>
              <a:rPr lang="de-DE" dirty="0" smtClean="0"/>
            </a:br>
            <a:r>
              <a:rPr lang="de-DE" dirty="0" smtClean="0"/>
              <a:t>erweckt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Picture 2" descr="http://upload.wikimedia.org/wikipedia/commons/5/56/Professioneller_Defibrillator_mit_Moni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559">
            <a:off x="2407198" y="1368038"/>
            <a:ext cx="7475284" cy="4990285"/>
          </a:xfrm>
          <a:prstGeom prst="rect">
            <a:avLst/>
          </a:prstGeom>
          <a:ln>
            <a:noFill/>
          </a:ln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 smtClean="0"/>
              <a:t>Die Kraft, </a:t>
            </a:r>
            <a:br>
              <a:rPr lang="de-DE" dirty="0" smtClean="0"/>
            </a:br>
            <a:r>
              <a:rPr lang="de-DE" dirty="0" smtClean="0"/>
              <a:t>die zum Leben erweckt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 descr="http://equapio.com/fileadmin/de/gesundheit/therapien/95-prozent-gehirntote/organhandel-mit-hirntoten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6659"/>
            <a:ext cx="9144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5295" y="1929606"/>
            <a:ext cx="5116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wir tot waren in den Sünden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de-D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 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uns samt Christo lebendig gemacht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 aus Gnade seid ihr selig geworden)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</a:t>
            </a:r>
            <a:r>
              <a:rPr lang="de-D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2:5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504" y="291565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Und auch euch, </a:t>
            </a:r>
            <a:r>
              <a:rPr lang="de-DE" b="1" u="sng" dirty="0">
                <a:solidFill>
                  <a:schemeClr val="bg1"/>
                </a:solidFill>
              </a:rPr>
              <a:t>da ihr tot </a:t>
            </a:r>
            <a:r>
              <a:rPr lang="de-DE" b="1" u="sng" dirty="0" err="1">
                <a:solidFill>
                  <a:schemeClr val="bg1"/>
                </a:solidFill>
              </a:rPr>
              <a:t>waret</a:t>
            </a:r>
            <a:r>
              <a:rPr lang="de-DE" b="1" u="sng" dirty="0">
                <a:solidFill>
                  <a:schemeClr val="bg1"/>
                </a:solidFill>
              </a:rPr>
              <a:t> durch Übertretungen und Sünden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smtClean="0">
                <a:solidFill>
                  <a:schemeClr val="bg1"/>
                </a:solidFill>
              </a:rPr>
              <a:t> (</a:t>
            </a:r>
            <a:r>
              <a:rPr lang="de-DE" dirty="0" err="1">
                <a:solidFill>
                  <a:schemeClr val="bg1"/>
                </a:solidFill>
              </a:rPr>
              <a:t>Eph</a:t>
            </a:r>
            <a:r>
              <a:rPr lang="de-DE" dirty="0">
                <a:solidFill>
                  <a:schemeClr val="bg1"/>
                </a:solidFill>
              </a:rPr>
              <a:t> 2:1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504" y="327569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Wir wissen, </a:t>
            </a:r>
            <a:r>
              <a:rPr lang="de-DE" dirty="0" smtClean="0">
                <a:solidFill>
                  <a:schemeClr val="bg1"/>
                </a:solidFill>
              </a:rPr>
              <a:t>dass </a:t>
            </a:r>
            <a:r>
              <a:rPr lang="de-DE" dirty="0">
                <a:solidFill>
                  <a:schemeClr val="bg1"/>
                </a:solidFill>
              </a:rPr>
              <a:t>wir </a:t>
            </a:r>
            <a:r>
              <a:rPr lang="de-DE" b="1" u="sng" dirty="0">
                <a:solidFill>
                  <a:schemeClr val="bg1"/>
                </a:solidFill>
              </a:rPr>
              <a:t>aus dem Tode</a:t>
            </a:r>
            <a:r>
              <a:rPr lang="de-DE" dirty="0">
                <a:solidFill>
                  <a:schemeClr val="bg1"/>
                </a:solidFill>
              </a:rPr>
              <a:t> 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in </a:t>
            </a:r>
            <a:r>
              <a:rPr lang="de-DE" dirty="0">
                <a:solidFill>
                  <a:schemeClr val="bg1"/>
                </a:solidFill>
              </a:rPr>
              <a:t>das Leben gekommen </a:t>
            </a:r>
            <a:r>
              <a:rPr lang="de-DE" dirty="0" smtClean="0">
                <a:solidFill>
                  <a:schemeClr val="bg1"/>
                </a:solidFill>
              </a:rPr>
              <a:t>sind…..   (1Jn </a:t>
            </a:r>
            <a:r>
              <a:rPr lang="de-DE" dirty="0">
                <a:solidFill>
                  <a:schemeClr val="bg1"/>
                </a:solidFill>
              </a:rPr>
              <a:t>3:14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7504" y="397893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denn dieser mein Sohn </a:t>
            </a:r>
            <a:r>
              <a:rPr lang="de-DE" b="1" u="sng" dirty="0">
                <a:solidFill>
                  <a:schemeClr val="bg1"/>
                </a:solidFill>
              </a:rPr>
              <a:t>war tot</a:t>
            </a:r>
            <a:r>
              <a:rPr lang="de-DE" dirty="0">
                <a:solidFill>
                  <a:schemeClr val="bg1"/>
                </a:solidFill>
              </a:rPr>
              <a:t> 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und </a:t>
            </a:r>
            <a:r>
              <a:rPr lang="de-DE" dirty="0">
                <a:solidFill>
                  <a:schemeClr val="bg1"/>
                </a:solidFill>
              </a:rPr>
              <a:t>ist wieder lebendig geworden; 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b="1" u="sng" dirty="0" smtClean="0">
                <a:solidFill>
                  <a:schemeClr val="bg1"/>
                </a:solidFill>
              </a:rPr>
              <a:t>er </a:t>
            </a:r>
            <a:r>
              <a:rPr lang="de-DE" b="1" u="sng" dirty="0">
                <a:solidFill>
                  <a:schemeClr val="bg1"/>
                </a:solidFill>
              </a:rPr>
              <a:t>war verloren</a:t>
            </a:r>
            <a:r>
              <a:rPr lang="de-DE" dirty="0">
                <a:solidFill>
                  <a:schemeClr val="bg1"/>
                </a:solidFill>
              </a:rPr>
              <a:t> 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und </a:t>
            </a:r>
            <a:r>
              <a:rPr lang="de-DE" dirty="0">
                <a:solidFill>
                  <a:schemeClr val="bg1"/>
                </a:solidFill>
              </a:rPr>
              <a:t>ist gefunden </a:t>
            </a:r>
            <a:r>
              <a:rPr lang="de-DE" dirty="0" smtClean="0">
                <a:solidFill>
                  <a:schemeClr val="bg1"/>
                </a:solidFill>
              </a:rPr>
              <a:t>worden…  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(Luk 15:24)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upload.wikimedia.org/wikipedia/commons/5/56/Professioneller_Defibrillator_mit_Moni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559">
            <a:off x="5345587" y="260039"/>
            <a:ext cx="3775297" cy="2520280"/>
          </a:xfrm>
          <a:prstGeom prst="rect">
            <a:avLst/>
          </a:prstGeom>
          <a:ln>
            <a:noFill/>
          </a:ln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5"/>
          <p:cNvSpPr txBox="1"/>
          <p:nvPr/>
        </p:nvSpPr>
        <p:spPr>
          <a:xfrm rot="20813987">
            <a:off x="4076047" y="4883469"/>
            <a:ext cx="4297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/>
              <a:t>wieviel</a:t>
            </a:r>
            <a:r>
              <a:rPr lang="de-DE" b="1" dirty="0" smtClean="0"/>
              <a:t> mehr wird das Blut des Christus….</a:t>
            </a:r>
          </a:p>
          <a:p>
            <a:pPr algn="ctr"/>
            <a:r>
              <a:rPr lang="de-DE" b="1" dirty="0" smtClean="0"/>
              <a:t>euer Gewissen reinigen von toten Werken, </a:t>
            </a:r>
          </a:p>
          <a:p>
            <a:pPr algn="ctr"/>
            <a:r>
              <a:rPr lang="de-DE" b="1" smtClean="0"/>
              <a:t>….</a:t>
            </a:r>
            <a:endParaRPr lang="de-DE" b="1" dirty="0" smtClean="0"/>
          </a:p>
          <a:p>
            <a:pPr algn="ctr"/>
            <a:r>
              <a:rPr lang="de-DE" b="1" dirty="0" smtClean="0"/>
              <a:t>(Heb 9:14)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37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 smtClean="0"/>
              <a:t>Die Kraft, </a:t>
            </a:r>
            <a:br>
              <a:rPr lang="de-DE" dirty="0" smtClean="0"/>
            </a:br>
            <a:r>
              <a:rPr lang="de-DE" dirty="0" smtClean="0"/>
              <a:t>die zum Leben erweckt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 descr="http://equapio.com/fileadmin/de/gesundheit/therapien/95-prozent-gehirntote/organhandel-mit-hirntoten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6659"/>
            <a:ext cx="9144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3460" y="1845399"/>
            <a:ext cx="6210418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DE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 </a:t>
            </a:r>
            <a:r>
              <a:rPr lang="de-DE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Heilige Geist gekommen </a:t>
            </a:r>
            <a:r>
              <a:rPr lang="de-DE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de-DE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de-DE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wird 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de-DE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Welt überführen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wird den Menschen die Augen öffnen 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 </a:t>
            </a:r>
            <a:r>
              <a:rPr lang="de-DE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Sünde, Gerechtigkeit und Gericht. </a:t>
            </a:r>
            <a:endParaRPr lang="de-DE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Ihre </a:t>
            </a:r>
            <a:r>
              <a:rPr lang="de-DE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Sünde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besteht darin, dass sie nicht an mich glauben. 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DE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Gerechtigkeit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erweist sich dadurch, 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 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zum Vater gehe, 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 mich nicht mehr seht. 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Gericht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werden sie daran erkennen, 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 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Fürst dieser Welt 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schon 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verurteilt ist. 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(</a:t>
            </a:r>
            <a:r>
              <a:rPr lang="de-DE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16:8-11)</a:t>
            </a:r>
          </a:p>
          <a:p>
            <a:endParaRPr lang="de-DE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upload.wikimedia.org/wikipedia/commons/5/56/Professioneller_Defibrillator_mit_Moni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559">
            <a:off x="5345587" y="260039"/>
            <a:ext cx="3775297" cy="2520280"/>
          </a:xfrm>
          <a:prstGeom prst="rect">
            <a:avLst/>
          </a:prstGeom>
          <a:ln>
            <a:noFill/>
          </a:ln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8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smtClean="0"/>
              <a:t>2.</a:t>
            </a:r>
          </a:p>
          <a:p>
            <a:pPr algn="l"/>
            <a:r>
              <a:rPr lang="de-DE" sz="3600" dirty="0" smtClean="0"/>
              <a:t>Der Geist wirkt wie ein Herzschrittmacher:</a:t>
            </a:r>
          </a:p>
          <a:p>
            <a:pPr algn="l"/>
            <a:r>
              <a:rPr lang="de-DE" dirty="0" smtClean="0"/>
              <a:t>Die Kraft, </a:t>
            </a:r>
            <a:br>
              <a:rPr lang="de-DE" dirty="0" smtClean="0"/>
            </a:br>
            <a:r>
              <a:rPr lang="de-DE" dirty="0" smtClean="0"/>
              <a:t>die am Leben erhält</a:t>
            </a:r>
            <a:endParaRPr lang="de-DE" dirty="0"/>
          </a:p>
        </p:txBody>
      </p:sp>
      <p:pic>
        <p:nvPicPr>
          <p:cNvPr id="6" name="Picture 4" descr="http://images.zeit.de/wissen/2009-09/deutscher-zukunktspreis-2009/deutscher-zukunktspreis-2009-540x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149480" cy="4024893"/>
          </a:xfrm>
          <a:prstGeom prst="rect">
            <a:avLst/>
          </a:prstGeom>
          <a:ln>
            <a:noFill/>
          </a:ln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80637" y="188640"/>
            <a:ext cx="8371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36:25-27  </a:t>
            </a:r>
            <a:endParaRPr lang="de-A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Dann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werde ich reines Wasser auf euch sprengen und euch so von </a:t>
            </a:r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 Unreinigkeit </a:t>
            </a:r>
          </a:p>
          <a:p>
            <a:pPr algn="ctr"/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allen Götzen reinigen.  </a:t>
            </a:r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gebe euch </a:t>
            </a:r>
            <a:r>
              <a:rPr lang="de-A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neues Herz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A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 neuen Geist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de-A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versteinerte Herz nehme ich aus eurer Brust </a:t>
            </a:r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gebe euch ein lebendiges dafür. </a:t>
            </a:r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de-A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</a:t>
            </a:r>
            <a:r>
              <a:rPr lang="de-A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 meinen Geist in euch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bewirke, dass ihr meinen Gesetzen folgt </a:t>
            </a:r>
            <a:endParaRPr lang="de-A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euch nach meinen Rechtsbestimmungen richtet.</a:t>
            </a:r>
          </a:p>
          <a:p>
            <a:pPr algn="ctr"/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600200"/>
            <a:ext cx="9693662" cy="5471619"/>
          </a:xfrm>
          <a:prstGeom prst="rect">
            <a:avLst/>
          </a:prstGeom>
          <a:effectLst>
            <a:softEdge rad="482600"/>
          </a:effectLst>
        </p:spPr>
      </p:pic>
    </p:spTree>
    <p:extLst>
      <p:ext uri="{BB962C8B-B14F-4D97-AF65-F5344CB8AC3E}">
        <p14:creationId xmlns:p14="http://schemas.microsoft.com/office/powerpoint/2010/main" val="10617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Die Kraft, </a:t>
            </a:r>
            <a:br>
              <a:rPr lang="de-DE" dirty="0" smtClean="0"/>
            </a:br>
            <a:r>
              <a:rPr lang="de-DE" dirty="0" smtClean="0"/>
              <a:t>die am Leben erhält</a:t>
            </a:r>
            <a:endParaRPr lang="de-DE" dirty="0"/>
          </a:p>
        </p:txBody>
      </p:sp>
      <p:pic>
        <p:nvPicPr>
          <p:cNvPr id="6" name="Picture 4" descr="http://images.zeit.de/wissen/2009-09/deutscher-zukunktspreis-2009/deutscher-zukunktspreis-2009-540x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28" y="0"/>
            <a:ext cx="3991372" cy="2246995"/>
          </a:xfrm>
          <a:prstGeom prst="rect">
            <a:avLst/>
          </a:prstGeom>
          <a:ln>
            <a:noFill/>
          </a:ln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/>
          <a:stretch/>
        </p:blipFill>
        <p:spPr>
          <a:xfrm>
            <a:off x="14520" y="2060848"/>
            <a:ext cx="6355618" cy="476465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feld 4"/>
          <p:cNvSpPr txBox="1"/>
          <p:nvPr/>
        </p:nvSpPr>
        <p:spPr>
          <a:xfrm>
            <a:off x="4599470" y="2156490"/>
            <a:ext cx="47207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Joh</a:t>
            </a:r>
            <a:r>
              <a:rPr lang="de-AT" dirty="0"/>
              <a:t> 14:16-17  </a:t>
            </a:r>
            <a:endParaRPr lang="de-AT" dirty="0" smtClean="0"/>
          </a:p>
          <a:p>
            <a:r>
              <a:rPr lang="de-AT" dirty="0" smtClean="0"/>
              <a:t>Und </a:t>
            </a:r>
            <a:r>
              <a:rPr lang="de-AT" dirty="0"/>
              <a:t>ich will den Vater bitten, </a:t>
            </a:r>
            <a:endParaRPr lang="de-AT" dirty="0" smtClean="0"/>
          </a:p>
          <a:p>
            <a:r>
              <a:rPr lang="de-AT" dirty="0" smtClean="0"/>
              <a:t>und </a:t>
            </a:r>
            <a:r>
              <a:rPr lang="de-AT" dirty="0"/>
              <a:t>er wird euch </a:t>
            </a:r>
            <a:endParaRPr lang="de-AT" dirty="0" smtClean="0"/>
          </a:p>
          <a:p>
            <a:r>
              <a:rPr lang="de-AT" b="1" u="sng" dirty="0" smtClean="0"/>
              <a:t>einen </a:t>
            </a:r>
            <a:r>
              <a:rPr lang="de-AT" b="1" u="sng" dirty="0"/>
              <a:t>andern Beistand </a:t>
            </a:r>
            <a:r>
              <a:rPr lang="de-AT" dirty="0"/>
              <a:t>geben, </a:t>
            </a:r>
            <a:endParaRPr lang="de-AT" dirty="0" smtClean="0"/>
          </a:p>
          <a:p>
            <a:r>
              <a:rPr lang="de-AT" b="1" u="sng" dirty="0" smtClean="0"/>
              <a:t>dass </a:t>
            </a:r>
            <a:r>
              <a:rPr lang="de-AT" b="1" u="sng" dirty="0"/>
              <a:t>er bei euch bleibe in Ewigkeit</a:t>
            </a:r>
            <a:r>
              <a:rPr lang="de-AT" dirty="0"/>
              <a:t>,  </a:t>
            </a:r>
            <a:r>
              <a:rPr lang="de-AT" dirty="0" smtClean="0"/>
              <a:t> </a:t>
            </a:r>
          </a:p>
          <a:p>
            <a:r>
              <a:rPr lang="de-AT" dirty="0" smtClean="0"/>
              <a:t>den </a:t>
            </a:r>
            <a:r>
              <a:rPr lang="de-AT" dirty="0"/>
              <a:t>Geist der Wahrheit, </a:t>
            </a:r>
            <a:endParaRPr lang="de-AT" dirty="0" smtClean="0"/>
          </a:p>
          <a:p>
            <a:r>
              <a:rPr lang="de-AT" dirty="0" smtClean="0"/>
              <a:t>welchen </a:t>
            </a:r>
            <a:r>
              <a:rPr lang="de-AT" dirty="0"/>
              <a:t>die Welt nicht empfangen kann, </a:t>
            </a:r>
            <a:endParaRPr lang="de-AT" dirty="0" smtClean="0"/>
          </a:p>
          <a:p>
            <a:r>
              <a:rPr lang="de-AT" dirty="0" smtClean="0"/>
              <a:t>denn </a:t>
            </a:r>
            <a:r>
              <a:rPr lang="de-AT" dirty="0"/>
              <a:t>sie beachtet ihn nicht und kennt ihn nicht; </a:t>
            </a:r>
            <a:endParaRPr lang="de-AT" dirty="0" smtClean="0"/>
          </a:p>
          <a:p>
            <a:r>
              <a:rPr lang="de-AT" dirty="0" smtClean="0"/>
              <a:t>ihr </a:t>
            </a:r>
            <a:r>
              <a:rPr lang="de-AT" dirty="0"/>
              <a:t>aber kennet ihn, denn er bleibt bei euch </a:t>
            </a:r>
            <a:endParaRPr lang="de-AT" dirty="0" smtClean="0"/>
          </a:p>
          <a:p>
            <a:r>
              <a:rPr lang="de-AT" dirty="0" smtClean="0"/>
              <a:t>und </a:t>
            </a:r>
            <a:r>
              <a:rPr lang="de-AT" dirty="0"/>
              <a:t>wird </a:t>
            </a:r>
            <a:r>
              <a:rPr lang="de-AT" b="1" u="sng" dirty="0"/>
              <a:t>in euch </a:t>
            </a:r>
            <a:r>
              <a:rPr lang="de-AT" dirty="0"/>
              <a:t>sein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264676" y="5457395"/>
            <a:ext cx="4479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Ein </a:t>
            </a:r>
            <a:r>
              <a:rPr lang="de-AT" b="1" u="sng" dirty="0" smtClean="0"/>
              <a:t>anderer</a:t>
            </a:r>
            <a:r>
              <a:rPr lang="de-AT" dirty="0" smtClean="0"/>
              <a:t> Beistand, </a:t>
            </a:r>
          </a:p>
          <a:p>
            <a:r>
              <a:rPr lang="de-AT" dirty="0" smtClean="0"/>
              <a:t>d.h. der Hl. Geist gibt uns ständig die Impulse,</a:t>
            </a:r>
          </a:p>
          <a:p>
            <a:r>
              <a:rPr lang="de-DE" dirty="0" smtClean="0"/>
              <a:t>die das neue Leben erhalten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2863884" y="2975839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Für </a:t>
            </a:r>
            <a:r>
              <a:rPr lang="de-AT" b="1" u="sng" dirty="0" smtClean="0"/>
              <a:t>immer</a:t>
            </a:r>
            <a:endParaRPr lang="de-AT" b="1" u="sng" dirty="0"/>
          </a:p>
        </p:txBody>
      </p:sp>
      <p:sp>
        <p:nvSpPr>
          <p:cNvPr id="9" name="Textfeld 8"/>
          <p:cNvSpPr txBox="1"/>
          <p:nvPr/>
        </p:nvSpPr>
        <p:spPr>
          <a:xfrm>
            <a:off x="2889413" y="415696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u="sng" dirty="0" smtClean="0"/>
              <a:t>In</a:t>
            </a:r>
            <a:r>
              <a:rPr lang="de-AT" b="1" dirty="0" smtClean="0"/>
              <a:t> uns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1880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49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Die Kraft, </a:t>
            </a:r>
            <a:br>
              <a:rPr lang="de-DE" dirty="0" smtClean="0"/>
            </a:br>
            <a:r>
              <a:rPr lang="de-DE" dirty="0" smtClean="0"/>
              <a:t>die am Leben erhält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724615"/>
            <a:ext cx="715048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Röm</a:t>
            </a:r>
            <a:r>
              <a:rPr lang="de-AT" dirty="0"/>
              <a:t> 8:6  </a:t>
            </a:r>
            <a:endParaRPr lang="de-AT" dirty="0" smtClean="0"/>
          </a:p>
          <a:p>
            <a:r>
              <a:rPr lang="de-AT" sz="2400" b="1" dirty="0" smtClean="0"/>
              <a:t>Denn </a:t>
            </a:r>
            <a:r>
              <a:rPr lang="de-AT" sz="3200" b="1" u="sng" dirty="0"/>
              <a:t>die </a:t>
            </a:r>
            <a:r>
              <a:rPr lang="de-AT" sz="3200" b="1" u="sng"/>
              <a:t>Gesinnung </a:t>
            </a:r>
            <a:r>
              <a:rPr lang="de-AT" sz="2400" b="1" smtClean="0"/>
              <a:t>des </a:t>
            </a:r>
            <a:r>
              <a:rPr lang="de-AT" sz="2400" b="1" dirty="0"/>
              <a:t>Fleisches ist Tod, </a:t>
            </a:r>
            <a:endParaRPr lang="de-AT" sz="2400" b="1" dirty="0" smtClean="0"/>
          </a:p>
          <a:p>
            <a:r>
              <a:rPr lang="de-AT" sz="3200" b="1" u="sng" dirty="0" smtClean="0"/>
              <a:t>die </a:t>
            </a:r>
            <a:r>
              <a:rPr lang="de-AT" sz="3200" b="1" u="sng" dirty="0"/>
              <a:t>Gesinnung </a:t>
            </a:r>
            <a:r>
              <a:rPr lang="de-AT" sz="2400" b="1" dirty="0"/>
              <a:t>des Geistes aber Leben und Friede,</a:t>
            </a:r>
          </a:p>
          <a:p>
            <a:endParaRPr lang="de-AT" sz="2400" b="1" dirty="0"/>
          </a:p>
        </p:txBody>
      </p:sp>
      <p:pic>
        <p:nvPicPr>
          <p:cNvPr id="6" name="Picture 4" descr="http://images.zeit.de/wissen/2009-09/deutscher-zukunktspreis-2009/deutscher-zukunktspreis-2009-540x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28" y="0"/>
            <a:ext cx="3991372" cy="2246995"/>
          </a:xfrm>
          <a:prstGeom prst="rect">
            <a:avLst/>
          </a:prstGeom>
          <a:ln>
            <a:noFill/>
          </a:ln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2295" y="1130324"/>
            <a:ext cx="5654048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Eine neue Herzenshaltung/Gesinnung/ein neues Denken/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neue Werte/ eine neue Welt-, Menschen- und Gottessicht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7" y="2708920"/>
            <a:ext cx="7846694" cy="4429092"/>
          </a:xfrm>
          <a:prstGeom prst="rect">
            <a:avLst/>
          </a:prstGeom>
          <a:effectLst>
            <a:softEdge rad="482600"/>
          </a:effectLst>
        </p:spPr>
      </p:pic>
    </p:spTree>
    <p:extLst>
      <p:ext uri="{BB962C8B-B14F-4D97-AF65-F5344CB8AC3E}">
        <p14:creationId xmlns:p14="http://schemas.microsoft.com/office/powerpoint/2010/main" val="24180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Die Kraft, </a:t>
            </a:r>
            <a:br>
              <a:rPr lang="de-DE" dirty="0" smtClean="0"/>
            </a:br>
            <a:r>
              <a:rPr lang="de-DE" dirty="0" smtClean="0"/>
              <a:t>die am Leben erhält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5496" y="2507643"/>
            <a:ext cx="815146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Röm</a:t>
            </a:r>
            <a:r>
              <a:rPr lang="de-AT" dirty="0"/>
              <a:t> 8:15-16  </a:t>
            </a:r>
            <a:endParaRPr lang="de-AT" dirty="0" smtClean="0"/>
          </a:p>
          <a:p>
            <a:r>
              <a:rPr lang="de-AT" sz="2000" b="1" dirty="0" smtClean="0"/>
              <a:t>Der </a:t>
            </a:r>
            <a:r>
              <a:rPr lang="de-AT" sz="2000" b="1" dirty="0"/>
              <a:t>Geist, den ihr empfangen habt, macht euch ja nicht wieder zu Sklaven, </a:t>
            </a:r>
            <a:endParaRPr lang="de-AT" sz="2000" b="1" dirty="0" smtClean="0"/>
          </a:p>
          <a:p>
            <a:r>
              <a:rPr lang="de-AT" sz="2000" b="1" dirty="0" smtClean="0"/>
              <a:t>dass </a:t>
            </a:r>
            <a:r>
              <a:rPr lang="de-AT" sz="2000" b="1" dirty="0"/>
              <a:t>ihr wie früher </a:t>
            </a:r>
            <a:endParaRPr lang="de-AT" sz="2000" b="1" dirty="0" smtClean="0"/>
          </a:p>
          <a:p>
            <a:r>
              <a:rPr lang="de-AT" sz="2000" b="1" dirty="0" smtClean="0"/>
              <a:t>in </a:t>
            </a:r>
            <a:r>
              <a:rPr lang="de-AT" sz="2000" b="1" dirty="0"/>
              <a:t>Furcht leben müsstet. </a:t>
            </a:r>
            <a:endParaRPr lang="de-AT" sz="2000" b="1" dirty="0" smtClean="0"/>
          </a:p>
          <a:p>
            <a:r>
              <a:rPr lang="de-AT" sz="2000" b="1" dirty="0" smtClean="0"/>
              <a:t>Nein</a:t>
            </a:r>
            <a:r>
              <a:rPr lang="de-AT" sz="2000" b="1" dirty="0"/>
              <a:t>, ihr habt den Geist empfangen, </a:t>
            </a:r>
            <a:endParaRPr lang="de-AT" sz="2000" b="1" dirty="0" smtClean="0"/>
          </a:p>
          <a:p>
            <a:r>
              <a:rPr lang="de-AT" sz="2000" b="1" u="sng" dirty="0" smtClean="0"/>
              <a:t>der </a:t>
            </a:r>
            <a:r>
              <a:rPr lang="de-AT" sz="2000" b="1" u="sng" dirty="0"/>
              <a:t>euch zu Kindern Gottes macht</a:t>
            </a:r>
            <a:r>
              <a:rPr lang="de-AT" sz="2000" b="1" dirty="0"/>
              <a:t>, </a:t>
            </a:r>
            <a:endParaRPr lang="de-AT" sz="2000" b="1" dirty="0" smtClean="0"/>
          </a:p>
          <a:p>
            <a:r>
              <a:rPr lang="de-AT" sz="2000" b="1" dirty="0" smtClean="0"/>
              <a:t>den </a:t>
            </a:r>
            <a:r>
              <a:rPr lang="de-AT" sz="2000" b="1" dirty="0"/>
              <a:t>Geist, in dem wir "Abba!", Vater, </a:t>
            </a:r>
            <a:endParaRPr lang="de-AT" sz="2000" b="1" dirty="0" smtClean="0"/>
          </a:p>
          <a:p>
            <a:r>
              <a:rPr lang="de-AT" sz="2000" b="1" dirty="0" smtClean="0"/>
              <a:t>zu </a:t>
            </a:r>
            <a:r>
              <a:rPr lang="de-AT" sz="2000" b="1" dirty="0"/>
              <a:t>Gott sagen.  </a:t>
            </a:r>
            <a:endParaRPr lang="de-AT" sz="2000" b="1" dirty="0" smtClean="0"/>
          </a:p>
          <a:p>
            <a:r>
              <a:rPr lang="de-AT" sz="2000" b="1" dirty="0" smtClean="0"/>
              <a:t>So </a:t>
            </a:r>
            <a:r>
              <a:rPr lang="de-AT" sz="2000" b="1" dirty="0"/>
              <a:t>macht sein Geist </a:t>
            </a:r>
            <a:endParaRPr lang="de-AT" sz="2000" b="1" dirty="0" smtClean="0"/>
          </a:p>
          <a:p>
            <a:r>
              <a:rPr lang="de-AT" sz="2000" b="1" dirty="0" smtClean="0"/>
              <a:t>uns </a:t>
            </a:r>
            <a:r>
              <a:rPr lang="de-AT" sz="2000" b="1" dirty="0"/>
              <a:t>im Innersten gewiss, </a:t>
            </a:r>
            <a:endParaRPr lang="de-AT" sz="2000" b="1" dirty="0" smtClean="0"/>
          </a:p>
          <a:p>
            <a:r>
              <a:rPr lang="de-AT" sz="2000" b="1" dirty="0" smtClean="0"/>
              <a:t>dass </a:t>
            </a:r>
            <a:r>
              <a:rPr lang="de-AT" sz="2000" b="1" dirty="0"/>
              <a:t>wir Kinder Gottes sind.</a:t>
            </a:r>
          </a:p>
          <a:p>
            <a:endParaRPr lang="de-AT" sz="2000" b="1" dirty="0"/>
          </a:p>
          <a:p>
            <a:endParaRPr lang="de-AT" dirty="0"/>
          </a:p>
        </p:txBody>
      </p:sp>
      <p:pic>
        <p:nvPicPr>
          <p:cNvPr id="6" name="Picture 4" descr="http://images.zeit.de/wissen/2009-09/deutscher-zukunktspreis-2009/deutscher-zukunktspreis-2009-540x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28" y="0"/>
            <a:ext cx="3991372" cy="2246995"/>
          </a:xfrm>
          <a:prstGeom prst="rect">
            <a:avLst/>
          </a:prstGeom>
          <a:ln>
            <a:noFill/>
          </a:ln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70992" y="1525000"/>
            <a:ext cx="475688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Eine Kraft, die mich zu Gottes Kind macht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und kindliches Vertrauen zum Vater in mir weckt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50576"/>
            <a:ext cx="4866118" cy="36495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7723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neugi85.files.wordpress.com/2013/02/dsc_98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r="5034" b="8932"/>
          <a:stretch/>
        </p:blipFill>
        <p:spPr bwMode="auto">
          <a:xfrm>
            <a:off x="0" y="-27384"/>
            <a:ext cx="9263742" cy="70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23728" y="247616"/>
            <a:ext cx="4307589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8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Kraft </a:t>
            </a:r>
            <a:endParaRPr lang="de-DE" sz="13800" b="1" spc="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nstler Script" panose="030304020206070D0D06" pitchFamily="66" charset="0"/>
            </a:endParaRPr>
          </a:p>
          <a:p>
            <a:r>
              <a:rPr lang="de-DE" sz="138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zum </a:t>
            </a:r>
          </a:p>
          <a:p>
            <a:r>
              <a:rPr lang="de-DE" sz="138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Leben</a:t>
            </a:r>
            <a:endParaRPr lang="de-AT" sz="13800" dirty="0"/>
          </a:p>
        </p:txBody>
      </p:sp>
    </p:spTree>
    <p:extLst>
      <p:ext uri="{BB962C8B-B14F-4D97-AF65-F5344CB8AC3E}">
        <p14:creationId xmlns:p14="http://schemas.microsoft.com/office/powerpoint/2010/main" val="36306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Die Kraft, </a:t>
            </a:r>
            <a:br>
              <a:rPr lang="de-DE" dirty="0" smtClean="0"/>
            </a:br>
            <a:r>
              <a:rPr lang="de-DE" dirty="0" smtClean="0"/>
              <a:t>die am Leben erhält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18951" y="2507643"/>
            <a:ext cx="48638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Röm</a:t>
            </a:r>
            <a:r>
              <a:rPr lang="de-AT" dirty="0"/>
              <a:t> 8:26-27  </a:t>
            </a:r>
            <a:endParaRPr lang="de-AT" dirty="0" smtClean="0"/>
          </a:p>
          <a:p>
            <a:r>
              <a:rPr lang="de-AT" dirty="0" smtClean="0"/>
              <a:t>In </a:t>
            </a:r>
            <a:r>
              <a:rPr lang="de-AT" dirty="0"/>
              <a:t>gleicher Weise nimmt sich der Geist Gottes </a:t>
            </a:r>
            <a:endParaRPr lang="de-AT" dirty="0" smtClean="0"/>
          </a:p>
          <a:p>
            <a:r>
              <a:rPr lang="de-AT" dirty="0" smtClean="0"/>
              <a:t>auch </a:t>
            </a:r>
            <a:r>
              <a:rPr lang="de-AT" dirty="0"/>
              <a:t>unserer Schwachheit an, </a:t>
            </a:r>
            <a:endParaRPr lang="de-AT" dirty="0" smtClean="0"/>
          </a:p>
          <a:p>
            <a:r>
              <a:rPr lang="de-AT" dirty="0" smtClean="0"/>
              <a:t>denn </a:t>
            </a:r>
            <a:r>
              <a:rPr lang="de-AT" dirty="0"/>
              <a:t>wir wissen nicht, wie man richtig beten soll. </a:t>
            </a:r>
            <a:endParaRPr lang="de-AT" dirty="0" smtClean="0"/>
          </a:p>
          <a:p>
            <a:r>
              <a:rPr lang="de-AT" dirty="0" smtClean="0"/>
              <a:t>Er </a:t>
            </a:r>
            <a:r>
              <a:rPr lang="de-AT" dirty="0"/>
              <a:t>tritt mit einem Seufzen für uns ein, </a:t>
            </a:r>
            <a:endParaRPr lang="de-AT" dirty="0" smtClean="0"/>
          </a:p>
          <a:p>
            <a:r>
              <a:rPr lang="de-AT" dirty="0" smtClean="0"/>
              <a:t>das </a:t>
            </a:r>
            <a:r>
              <a:rPr lang="de-AT" dirty="0"/>
              <a:t>man nicht in Worte fassen kann.  </a:t>
            </a:r>
            <a:endParaRPr lang="de-AT" dirty="0" smtClean="0"/>
          </a:p>
          <a:p>
            <a:r>
              <a:rPr lang="de-AT" dirty="0" smtClean="0"/>
              <a:t>Und </a:t>
            </a:r>
            <a:r>
              <a:rPr lang="de-AT" dirty="0"/>
              <a:t>Gott, der die Herzen erforscht, weiß, </a:t>
            </a:r>
            <a:endParaRPr lang="de-AT" dirty="0" smtClean="0"/>
          </a:p>
          <a:p>
            <a:r>
              <a:rPr lang="de-AT" dirty="0" smtClean="0"/>
              <a:t>was </a:t>
            </a:r>
            <a:r>
              <a:rPr lang="de-AT" dirty="0"/>
              <a:t>der Geist damit sagen will, </a:t>
            </a:r>
            <a:endParaRPr lang="de-AT" dirty="0" smtClean="0"/>
          </a:p>
          <a:p>
            <a:r>
              <a:rPr lang="de-AT" dirty="0" smtClean="0"/>
              <a:t>denn </a:t>
            </a:r>
            <a:r>
              <a:rPr lang="de-AT" dirty="0"/>
              <a:t>der Geist tritt für die Heiligen so ein, </a:t>
            </a:r>
            <a:endParaRPr lang="de-AT" dirty="0" smtClean="0"/>
          </a:p>
          <a:p>
            <a:r>
              <a:rPr lang="de-AT" dirty="0" smtClean="0"/>
              <a:t>wie </a:t>
            </a:r>
            <a:r>
              <a:rPr lang="de-AT" dirty="0"/>
              <a:t>es vor Gott angebracht ist.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6" name="Picture 4" descr="http://images.zeit.de/wissen/2009-09/deutscher-zukunktspreis-2009/deutscher-zukunktspreis-2009-540x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28" y="0"/>
            <a:ext cx="3991372" cy="2246995"/>
          </a:xfrm>
          <a:prstGeom prst="rect">
            <a:avLst/>
          </a:prstGeom>
          <a:ln>
            <a:noFill/>
          </a:ln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7544" y="1721557"/>
            <a:ext cx="4927567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Eine Kraft, die mich lehrt,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mit Gott zu reden und alles mit ihm zu besprechen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2"/>
          <a:stretch/>
        </p:blipFill>
        <p:spPr>
          <a:xfrm>
            <a:off x="5704947" y="2367888"/>
            <a:ext cx="2886734" cy="406690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021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1988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dirty="0" smtClean="0"/>
              <a:t>3. </a:t>
            </a:r>
          </a:p>
          <a:p>
            <a:pPr algn="l"/>
            <a:r>
              <a:rPr lang="de-DE" sz="4000" dirty="0" smtClean="0"/>
              <a:t>Der Geist wirkt wie </a:t>
            </a:r>
          </a:p>
          <a:p>
            <a:pPr algn="l"/>
            <a:r>
              <a:rPr lang="de-DE" sz="4000" dirty="0" smtClean="0"/>
              <a:t>eine kardiologische Rehabilitation:</a:t>
            </a:r>
          </a:p>
          <a:p>
            <a:pPr algn="l"/>
            <a:r>
              <a:rPr lang="de-DE" sz="4000" dirty="0" smtClean="0"/>
              <a:t>Die Kraft, </a:t>
            </a:r>
            <a:br>
              <a:rPr lang="de-DE" sz="4000" dirty="0" smtClean="0"/>
            </a:br>
            <a:r>
              <a:rPr lang="de-DE" sz="4000" dirty="0" smtClean="0"/>
              <a:t>die einen </a:t>
            </a:r>
          </a:p>
          <a:p>
            <a:pPr algn="l"/>
            <a:r>
              <a:rPr lang="de-DE" sz="4000" dirty="0" smtClean="0"/>
              <a:t>neuen</a:t>
            </a:r>
          </a:p>
          <a:p>
            <a:pPr algn="l"/>
            <a:r>
              <a:rPr lang="de-DE" sz="4000" dirty="0" smtClean="0"/>
              <a:t>Lebensstil </a:t>
            </a:r>
          </a:p>
          <a:p>
            <a:pPr algn="l"/>
            <a:r>
              <a:rPr lang="de-DE" sz="4000" dirty="0" smtClean="0"/>
              <a:t>einübt</a:t>
            </a:r>
            <a:endParaRPr lang="de-DE" sz="4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566" y="2348880"/>
            <a:ext cx="5785578" cy="41764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44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Die Kraft, </a:t>
            </a:r>
            <a:br>
              <a:rPr lang="de-DE" sz="3200" dirty="0" smtClean="0"/>
            </a:br>
            <a:r>
              <a:rPr lang="de-DE" sz="3200" dirty="0" smtClean="0"/>
              <a:t>die einen neuen</a:t>
            </a:r>
          </a:p>
          <a:p>
            <a:pPr algn="l"/>
            <a:r>
              <a:rPr lang="de-DE" sz="3200" dirty="0" smtClean="0"/>
              <a:t>Lebensstil einübt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420510" y="2620650"/>
            <a:ext cx="854397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Röm</a:t>
            </a:r>
            <a:r>
              <a:rPr lang="de-AT" dirty="0"/>
              <a:t> 8:13  </a:t>
            </a:r>
            <a:endParaRPr lang="de-AT" dirty="0" smtClean="0"/>
          </a:p>
          <a:p>
            <a:r>
              <a:rPr lang="de-AT" sz="2000" b="1" dirty="0" smtClean="0"/>
              <a:t>Denn </a:t>
            </a:r>
            <a:r>
              <a:rPr lang="de-AT" sz="2000" b="1" dirty="0"/>
              <a:t>wenn ihr euer Leben </a:t>
            </a:r>
            <a:endParaRPr lang="de-AT" sz="2000" b="1" dirty="0" smtClean="0"/>
          </a:p>
          <a:p>
            <a:r>
              <a:rPr lang="de-AT" sz="2000" b="1" dirty="0" smtClean="0"/>
              <a:t>von </a:t>
            </a:r>
            <a:r>
              <a:rPr lang="de-AT" sz="2000" b="1" dirty="0"/>
              <a:t>eurer eigenen Natur </a:t>
            </a:r>
            <a:endParaRPr lang="de-AT" sz="2000" b="1" dirty="0" smtClean="0"/>
          </a:p>
          <a:p>
            <a:r>
              <a:rPr lang="de-AT" sz="2000" b="1" dirty="0" smtClean="0"/>
              <a:t>bestimmen </a:t>
            </a:r>
            <a:r>
              <a:rPr lang="de-AT" sz="2000" b="1" dirty="0"/>
              <a:t>lasst, </a:t>
            </a:r>
            <a:endParaRPr lang="de-AT" sz="2000" b="1" dirty="0" smtClean="0"/>
          </a:p>
          <a:p>
            <a:r>
              <a:rPr lang="de-AT" sz="2000" b="1" dirty="0" smtClean="0"/>
              <a:t>werdet </a:t>
            </a:r>
            <a:r>
              <a:rPr lang="de-AT" sz="2000" b="1" dirty="0"/>
              <a:t>ihr sterben. </a:t>
            </a:r>
            <a:endParaRPr lang="de-AT" sz="2000" b="1" dirty="0" smtClean="0"/>
          </a:p>
          <a:p>
            <a:r>
              <a:rPr lang="de-AT" sz="2000" b="1" dirty="0" smtClean="0"/>
              <a:t>Wenn </a:t>
            </a:r>
            <a:r>
              <a:rPr lang="de-AT" sz="2000" b="1" dirty="0"/>
              <a:t>ihr aber </a:t>
            </a:r>
            <a:endParaRPr lang="de-AT" sz="2000" b="1" dirty="0" smtClean="0"/>
          </a:p>
          <a:p>
            <a:r>
              <a:rPr lang="de-AT" sz="2000" b="1" u="sng" dirty="0" smtClean="0"/>
              <a:t>durch </a:t>
            </a:r>
            <a:r>
              <a:rPr lang="de-AT" sz="2000" b="1" u="sng" dirty="0"/>
              <a:t>den Geist </a:t>
            </a:r>
            <a:endParaRPr lang="de-AT" sz="2000" b="1" u="sng" dirty="0" smtClean="0"/>
          </a:p>
          <a:p>
            <a:r>
              <a:rPr lang="de-AT" sz="2000" b="1" dirty="0" smtClean="0"/>
              <a:t>die </a:t>
            </a:r>
            <a:r>
              <a:rPr lang="de-AT" sz="2000" b="1" dirty="0"/>
              <a:t>alten </a:t>
            </a:r>
            <a:endParaRPr lang="de-AT" sz="2000" b="1" dirty="0" smtClean="0"/>
          </a:p>
          <a:p>
            <a:r>
              <a:rPr lang="de-AT" sz="2800" b="1" u="sng" dirty="0" smtClean="0"/>
              <a:t>Verhaltensweisen</a:t>
            </a:r>
            <a:r>
              <a:rPr lang="de-AT" sz="2000" b="1" dirty="0" smtClean="0"/>
              <a:t> </a:t>
            </a:r>
          </a:p>
          <a:p>
            <a:r>
              <a:rPr lang="de-AT" sz="2000" b="1" dirty="0" smtClean="0"/>
              <a:t>tötet</a:t>
            </a:r>
            <a:r>
              <a:rPr lang="de-AT" sz="2000" b="1" dirty="0"/>
              <a:t>, </a:t>
            </a:r>
            <a:endParaRPr lang="de-AT" sz="2000" b="1" dirty="0" smtClean="0"/>
          </a:p>
          <a:p>
            <a:r>
              <a:rPr lang="de-AT" sz="2000" b="1" dirty="0" smtClean="0"/>
              <a:t>werdet </a:t>
            </a:r>
            <a:r>
              <a:rPr lang="de-AT" sz="2000" b="1" dirty="0"/>
              <a:t>ihr leben.</a:t>
            </a:r>
          </a:p>
          <a:p>
            <a:endParaRPr lang="de-AT" sz="20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1721557"/>
            <a:ext cx="5708742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Eine Kraft, die stärker ist als meine alten Verhaltensweisen;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der </a:t>
            </a:r>
            <a:r>
              <a:rPr lang="de-AT" dirty="0" err="1" smtClean="0">
                <a:solidFill>
                  <a:schemeClr val="bg1"/>
                </a:solidFill>
              </a:rPr>
              <a:t>coach</a:t>
            </a:r>
            <a:r>
              <a:rPr lang="de-AT" dirty="0" smtClean="0">
                <a:solidFill>
                  <a:schemeClr val="bg1"/>
                </a:solidFill>
              </a:rPr>
              <a:t>, der mich trainiert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76" y="2725864"/>
            <a:ext cx="5494466" cy="366755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6221"/>
            <a:ext cx="2255912" cy="162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63316" y="1474498"/>
            <a:ext cx="4093621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Eine Kraft, die mich </a:t>
            </a:r>
            <a:r>
              <a:rPr lang="de-AT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charakterlich </a:t>
            </a:r>
          </a:p>
          <a:p>
            <a:r>
              <a:rPr lang="de-AT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Christus immer ähnlicher</a:t>
            </a:r>
            <a:r>
              <a:rPr lang="de-AT" dirty="0" smtClean="0">
                <a:solidFill>
                  <a:schemeClr val="bg1"/>
                </a:solidFill>
              </a:rPr>
              <a:t> macht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27" y="1738618"/>
            <a:ext cx="7620000" cy="5648325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8" name="Textfeld 7"/>
          <p:cNvSpPr txBox="1"/>
          <p:nvPr/>
        </p:nvSpPr>
        <p:spPr>
          <a:xfrm>
            <a:off x="5427286" y="2479575"/>
            <a:ext cx="1269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Liebe</a:t>
            </a:r>
            <a:endParaRPr lang="de-AT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951399" y="3191870"/>
            <a:ext cx="1717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Freude</a:t>
            </a:r>
            <a:endParaRPr lang="de-AT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23101" y="3420415"/>
            <a:ext cx="1624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Friede</a:t>
            </a:r>
            <a:endParaRPr lang="de-AT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415149" y="4178061"/>
            <a:ext cx="1670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Geduld</a:t>
            </a:r>
            <a:endParaRPr lang="de-AT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907704" y="5445224"/>
            <a:ext cx="30492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Freundlichkeit</a:t>
            </a:r>
            <a:endParaRPr lang="de-AT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315559" y="4022256"/>
            <a:ext cx="1996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G</a:t>
            </a:r>
            <a:r>
              <a:rPr lang="de-AT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mis" panose="020B0600050302020204" pitchFamily="34" charset="0"/>
              </a:rPr>
              <a:t>ü</a:t>
            </a:r>
            <a:r>
              <a:rPr lang="de-AT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tigkeit</a:t>
            </a:r>
            <a:endParaRPr lang="de-AT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582344" y="4178061"/>
            <a:ext cx="1479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Treue</a:t>
            </a:r>
            <a:endParaRPr lang="de-AT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175017" y="5431598"/>
            <a:ext cx="21323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Sanftmut</a:t>
            </a:r>
            <a:endParaRPr lang="de-AT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293464" y="4832929"/>
            <a:ext cx="2900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Enthaltsamkeit</a:t>
            </a:r>
            <a:endParaRPr lang="de-AT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8868" y="2271187"/>
            <a:ext cx="240751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Gal 5:22  </a:t>
            </a:r>
            <a:endParaRPr lang="de-AT" dirty="0" smtClean="0"/>
          </a:p>
          <a:p>
            <a:r>
              <a:rPr lang="de-AT" sz="2800" dirty="0" smtClean="0"/>
              <a:t>Die </a:t>
            </a:r>
            <a:r>
              <a:rPr lang="de-AT" sz="3600" u="sng" dirty="0"/>
              <a:t>Frucht </a:t>
            </a:r>
            <a:endParaRPr lang="de-AT" sz="3600" u="sng" dirty="0" smtClean="0"/>
          </a:p>
          <a:p>
            <a:r>
              <a:rPr lang="de-AT" sz="3600" u="sng" dirty="0" smtClean="0"/>
              <a:t>des </a:t>
            </a:r>
            <a:r>
              <a:rPr lang="de-AT" sz="3600" u="sng" dirty="0"/>
              <a:t>Geistes </a:t>
            </a:r>
            <a:endParaRPr lang="de-AT" sz="3600" u="sng" dirty="0" smtClean="0"/>
          </a:p>
          <a:p>
            <a:r>
              <a:rPr lang="de-AT" sz="2800" dirty="0" smtClean="0"/>
              <a:t>aber ist: </a:t>
            </a: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67544" y="134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Die Kraft, </a:t>
            </a:r>
            <a:br>
              <a:rPr lang="de-DE" sz="3200" dirty="0" smtClean="0"/>
            </a:br>
            <a:r>
              <a:rPr lang="de-DE" sz="3200" dirty="0" smtClean="0"/>
              <a:t>die einen neuen</a:t>
            </a:r>
          </a:p>
          <a:p>
            <a:pPr algn="l"/>
            <a:r>
              <a:rPr lang="de-DE" sz="3200" dirty="0" smtClean="0"/>
              <a:t>Lebensstil einübt</a:t>
            </a:r>
            <a:endParaRPr lang="de-DE" sz="32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6221"/>
            <a:ext cx="2255912" cy="162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-31576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 smtClean="0"/>
              <a:t>Die Kraft,</a:t>
            </a:r>
          </a:p>
          <a:p>
            <a:pPr algn="l"/>
            <a:r>
              <a:rPr lang="de-DE" sz="2800" dirty="0" smtClean="0"/>
              <a:t>die zum Leben erweckt, </a:t>
            </a:r>
            <a:br>
              <a:rPr lang="de-DE" sz="2800" dirty="0" smtClean="0"/>
            </a:br>
            <a:r>
              <a:rPr lang="de-DE" sz="2800" dirty="0" smtClean="0"/>
              <a:t>die am Leben erhält,</a:t>
            </a:r>
          </a:p>
          <a:p>
            <a:pPr algn="l"/>
            <a:r>
              <a:rPr lang="de-DE" sz="2800" dirty="0" smtClean="0"/>
              <a:t>die mir hilft, </a:t>
            </a:r>
          </a:p>
          <a:p>
            <a:pPr algn="l"/>
            <a:r>
              <a:rPr lang="de-DE" sz="2800" dirty="0" smtClean="0"/>
              <a:t>den neuen Lebensstil einzuüben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-31576" y="5179969"/>
            <a:ext cx="879394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Röm</a:t>
            </a:r>
            <a:r>
              <a:rPr lang="de-AT" dirty="0"/>
              <a:t> 8:9  </a:t>
            </a:r>
            <a:endParaRPr lang="de-AT" dirty="0" smtClean="0"/>
          </a:p>
          <a:p>
            <a:r>
              <a:rPr lang="de-AT" dirty="0" smtClean="0"/>
              <a:t>Denn </a:t>
            </a:r>
            <a:r>
              <a:rPr lang="de-AT" dirty="0"/>
              <a:t>wenn jemand diesen </a:t>
            </a:r>
            <a:r>
              <a:rPr lang="de-AT" sz="2400" u="sng" dirty="0"/>
              <a:t>Geist von Christus </a:t>
            </a:r>
            <a:r>
              <a:rPr lang="de-AT" dirty="0"/>
              <a:t>nicht hat, gehört er nicht zu Christus</a:t>
            </a:r>
            <a:r>
              <a:rPr lang="de-AT" dirty="0" smtClean="0"/>
              <a:t>.</a:t>
            </a:r>
          </a:p>
          <a:p>
            <a:endParaRPr lang="de-AT" dirty="0"/>
          </a:p>
          <a:p>
            <a:r>
              <a:rPr lang="de-AT" dirty="0" err="1"/>
              <a:t>Röm</a:t>
            </a:r>
            <a:r>
              <a:rPr lang="de-AT" dirty="0"/>
              <a:t> 8:14  </a:t>
            </a:r>
            <a:endParaRPr lang="de-AT" dirty="0" smtClean="0"/>
          </a:p>
          <a:p>
            <a:r>
              <a:rPr lang="de-AT" dirty="0" smtClean="0"/>
              <a:t>Denn </a:t>
            </a:r>
            <a:r>
              <a:rPr lang="de-AT" dirty="0"/>
              <a:t>alle, die </a:t>
            </a:r>
            <a:r>
              <a:rPr lang="de-AT" sz="2400" u="sng" dirty="0"/>
              <a:t>durch den Geist Gottes geleitet </a:t>
            </a:r>
            <a:r>
              <a:rPr lang="de-AT" dirty="0"/>
              <a:t>werden, sind </a:t>
            </a:r>
            <a:r>
              <a:rPr lang="de-AT" sz="2800" u="sng" dirty="0"/>
              <a:t>Kinder Gottes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>
            <a:off x="2079513" y="3145481"/>
            <a:ext cx="71798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b="1" u="sng" dirty="0" smtClean="0"/>
              <a:t>Alles oder nichts:</a:t>
            </a:r>
          </a:p>
          <a:p>
            <a:r>
              <a:rPr lang="de-AT" dirty="0" smtClean="0"/>
              <a:t>Entweder ich besitze durch die Bekehrung den Hl. Geist und damit </a:t>
            </a:r>
            <a:r>
              <a:rPr lang="de-AT" sz="2800" b="1" u="sng" dirty="0" smtClean="0"/>
              <a:t>alles</a:t>
            </a:r>
            <a:r>
              <a:rPr lang="de-AT" dirty="0" smtClean="0"/>
              <a:t>,</a:t>
            </a:r>
          </a:p>
          <a:p>
            <a:r>
              <a:rPr lang="de-AT" sz="2800" b="1" u="sng" dirty="0" smtClean="0"/>
              <a:t>oder</a:t>
            </a:r>
            <a:r>
              <a:rPr lang="de-AT" dirty="0" smtClean="0"/>
              <a:t> ich besitze ohne Bekehrung </a:t>
            </a:r>
            <a:r>
              <a:rPr lang="de-AT" sz="2800" b="1" u="sng" dirty="0" smtClean="0"/>
              <a:t>gar nichts </a:t>
            </a:r>
            <a:r>
              <a:rPr lang="de-AT" dirty="0" smtClean="0"/>
              <a:t>und bin verloren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2362314" y="4787040"/>
            <a:ext cx="661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Es ist </a:t>
            </a:r>
            <a:r>
              <a:rPr lang="de-AT" b="1" u="sng" dirty="0" smtClean="0"/>
              <a:t>der Heilige Geist, gesandt von Christus</a:t>
            </a:r>
            <a:r>
              <a:rPr lang="de-AT" dirty="0" smtClean="0"/>
              <a:t>. Wer Christus nicht hat, </a:t>
            </a:r>
          </a:p>
          <a:p>
            <a:r>
              <a:rPr lang="de-AT" dirty="0" smtClean="0"/>
              <a:t>hat niemanden, der ihm den Geist senden könnte!</a:t>
            </a:r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99392"/>
            <a:ext cx="5661883" cy="3195868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7" name="Textfeld 6"/>
          <p:cNvSpPr txBox="1"/>
          <p:nvPr/>
        </p:nvSpPr>
        <p:spPr>
          <a:xfrm>
            <a:off x="323528" y="3360691"/>
            <a:ext cx="1747594" cy="166199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2Mo 15:26  </a:t>
            </a:r>
            <a:endParaRPr lang="de-AT" dirty="0" smtClean="0">
              <a:solidFill>
                <a:schemeClr val="bg1"/>
              </a:solidFill>
            </a:endParaRPr>
          </a:p>
          <a:p>
            <a:pPr algn="ctr"/>
            <a:r>
              <a:rPr lang="de-AT" sz="2800" b="1" dirty="0" smtClean="0">
                <a:solidFill>
                  <a:schemeClr val="bg1"/>
                </a:solidFill>
              </a:rPr>
              <a:t>Ich </a:t>
            </a:r>
            <a:r>
              <a:rPr lang="de-AT" sz="2800" b="1" dirty="0">
                <a:solidFill>
                  <a:schemeClr val="bg1"/>
                </a:solidFill>
              </a:rPr>
              <a:t>bin </a:t>
            </a:r>
            <a:endParaRPr lang="de-AT" sz="2800" b="1" dirty="0" smtClean="0">
              <a:solidFill>
                <a:schemeClr val="bg1"/>
              </a:solidFill>
            </a:endParaRPr>
          </a:p>
          <a:p>
            <a:pPr algn="ctr"/>
            <a:r>
              <a:rPr lang="de-AT" sz="2800" b="1" dirty="0" smtClean="0">
                <a:solidFill>
                  <a:schemeClr val="bg1"/>
                </a:solidFill>
              </a:rPr>
              <a:t>der </a:t>
            </a:r>
            <a:r>
              <a:rPr lang="de-AT" sz="2800" b="1" dirty="0">
                <a:solidFill>
                  <a:schemeClr val="bg1"/>
                </a:solidFill>
              </a:rPr>
              <a:t>HERR, </a:t>
            </a:r>
            <a:endParaRPr lang="de-AT" sz="2800" b="1" dirty="0" smtClean="0">
              <a:solidFill>
                <a:schemeClr val="bg1"/>
              </a:solidFill>
            </a:endParaRPr>
          </a:p>
          <a:p>
            <a:pPr algn="ctr"/>
            <a:r>
              <a:rPr lang="de-AT" sz="2800" b="1" dirty="0" smtClean="0">
                <a:solidFill>
                  <a:schemeClr val="bg1"/>
                </a:solidFill>
              </a:rPr>
              <a:t>dein </a:t>
            </a:r>
            <a:r>
              <a:rPr lang="de-AT" sz="2800" b="1" dirty="0">
                <a:solidFill>
                  <a:schemeClr val="bg1"/>
                </a:solidFill>
              </a:rPr>
              <a:t>Arzt</a:t>
            </a:r>
            <a:r>
              <a:rPr lang="de-AT" dirty="0" smtClean="0">
                <a:solidFill>
                  <a:schemeClr val="bg1"/>
                </a:solidFill>
              </a:rPr>
              <a:t>.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544">
            <a:off x="611560" y="764704"/>
            <a:ext cx="7548185" cy="4525963"/>
          </a:xfrm>
          <a:prstGeom prst="rect">
            <a:avLst/>
          </a:prstGeom>
          <a:ln>
            <a:noFill/>
          </a:ln>
          <a:effectLst>
            <a:softEdge rad="749300"/>
          </a:effectLst>
        </p:spPr>
      </p:pic>
      <p:sp>
        <p:nvSpPr>
          <p:cNvPr id="5" name="Textfeld 4"/>
          <p:cNvSpPr txBox="1"/>
          <p:nvPr/>
        </p:nvSpPr>
        <p:spPr>
          <a:xfrm>
            <a:off x="323528" y="5301208"/>
            <a:ext cx="855869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err="1"/>
              <a:t>Joh</a:t>
            </a:r>
            <a:r>
              <a:rPr lang="de-AT" dirty="0"/>
              <a:t> 6:37  </a:t>
            </a:r>
            <a:r>
              <a:rPr lang="de-AT" dirty="0" smtClean="0"/>
              <a:t>Jesus verspricht: </a:t>
            </a:r>
          </a:p>
          <a:p>
            <a:pPr algn="ctr"/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„Wer </a:t>
            </a:r>
            <a:r>
              <a:rPr lang="de-A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 mir kommt, den werde ich nicht </a:t>
            </a: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hinausstoßen!“</a:t>
            </a:r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AT" dirty="0"/>
          </a:p>
          <a:p>
            <a:pPr algn="ctr"/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188640"/>
            <a:ext cx="87959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/>
              <a:t>Mat 11:28  </a:t>
            </a:r>
            <a:r>
              <a:rPr lang="de-AT" dirty="0" smtClean="0"/>
              <a:t> Jesus lädt ein:</a:t>
            </a:r>
          </a:p>
          <a:p>
            <a:pPr algn="ctr"/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„Kommet </a:t>
            </a:r>
            <a:r>
              <a:rPr lang="de-A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zu mir, alle ihr Mühseligen und </a:t>
            </a: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Beladenen!“</a:t>
            </a:r>
            <a:endParaRPr lang="de-A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AT" sz="1600" dirty="0"/>
          </a:p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816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2" name="Picture 4" descr="http://view.stern.de/de/picture/2535505/sommer-blumenmakro-verblueht-sommerblumen-sommerwiese-strohblume-verblueht-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3" y="0"/>
            <a:ext cx="10025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99592" y="404664"/>
            <a:ext cx="95050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Wer braucht Kraft?</a:t>
            </a:r>
          </a:p>
          <a:p>
            <a:endParaRPr lang="de-DE" sz="8000" b="1" spc="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nstler Script" panose="030304020206070D0D06" pitchFamily="66" charset="0"/>
            </a:endParaRPr>
          </a:p>
          <a:p>
            <a:endParaRPr lang="de-DE" sz="8000" b="1" spc="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nstler Script" panose="030304020206070D0D06" pitchFamily="66" charset="0"/>
            </a:endParaRPr>
          </a:p>
          <a:p>
            <a:r>
              <a:rPr lang="de-DE" sz="80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Kraft </a:t>
            </a:r>
          </a:p>
          <a:p>
            <a:r>
              <a:rPr lang="de-DE" sz="80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wozu?</a:t>
            </a:r>
            <a:endParaRPr lang="de-DE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2" name="Picture 4" descr="http://view.stern.de/de/picture/2535505/sommer-blumenmakro-verblueht-sommerblumen-sommerwiese-strohblume-verblueht-9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0"/>
          <a:stretch/>
        </p:blipFill>
        <p:spPr bwMode="auto">
          <a:xfrm>
            <a:off x="-36512" y="-27384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2" y="-36849"/>
            <a:ext cx="9180512" cy="6858000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79512" y="385500"/>
            <a:ext cx="3984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Der Stressfaktoren-Index: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83968" y="404664"/>
            <a:ext cx="4995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Intensität der Belastung (1-100):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9512" y="6021288"/>
            <a:ext cx="4682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Kleine Gesetzesübertretungen</a:t>
            </a:r>
            <a:endParaRPr lang="de-D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9512" y="5661248"/>
            <a:ext cx="2163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Weihnachten</a:t>
            </a:r>
            <a:endParaRPr lang="de-D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9512" y="5301208"/>
            <a:ext cx="7029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Hypothek/Schulden unter einem Jahresgehalt</a:t>
            </a:r>
            <a:endParaRPr lang="de-D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78970" y="4941168"/>
            <a:ext cx="3093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Ärger mit dem Chef</a:t>
            </a:r>
            <a:endParaRPr lang="de-D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9512" y="4581128"/>
            <a:ext cx="5372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Änderung der beruflichen Stellung</a:t>
            </a:r>
            <a:endParaRPr lang="de-D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79512" y="4221088"/>
            <a:ext cx="6891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Hypothek/Schulden über einem Jahresgehalt</a:t>
            </a:r>
            <a:endParaRPr lang="de-D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79512" y="3861048"/>
            <a:ext cx="4242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Entlassung/Arbeitslosigkeit</a:t>
            </a:r>
            <a:endParaRPr lang="de-D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29389" y="602128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endParaRPr lang="de-DE" sz="2800" dirty="0"/>
          </a:p>
        </p:txBody>
      </p:sp>
      <p:sp>
        <p:nvSpPr>
          <p:cNvPr id="17" name="Textfeld 16"/>
          <p:cNvSpPr txBox="1"/>
          <p:nvPr/>
        </p:nvSpPr>
        <p:spPr>
          <a:xfrm>
            <a:off x="7884368" y="422108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</a:t>
            </a:r>
            <a:endParaRPr lang="de-DE" sz="2800" dirty="0"/>
          </a:p>
        </p:txBody>
      </p:sp>
      <p:sp>
        <p:nvSpPr>
          <p:cNvPr id="18" name="Textfeld 17"/>
          <p:cNvSpPr txBox="1"/>
          <p:nvPr/>
        </p:nvSpPr>
        <p:spPr>
          <a:xfrm>
            <a:off x="7884368" y="458112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endParaRPr lang="de-DE" sz="2800" dirty="0"/>
          </a:p>
        </p:txBody>
      </p:sp>
      <p:sp>
        <p:nvSpPr>
          <p:cNvPr id="19" name="Textfeld 18"/>
          <p:cNvSpPr txBox="1"/>
          <p:nvPr/>
        </p:nvSpPr>
        <p:spPr>
          <a:xfrm>
            <a:off x="7929389" y="494116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de-DE" sz="2800" dirty="0"/>
          </a:p>
        </p:txBody>
      </p:sp>
      <p:sp>
        <p:nvSpPr>
          <p:cNvPr id="20" name="Textfeld 19"/>
          <p:cNvSpPr txBox="1"/>
          <p:nvPr/>
        </p:nvSpPr>
        <p:spPr>
          <a:xfrm rot="10800000" flipV="1">
            <a:off x="7910785" y="5301208"/>
            <a:ext cx="693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endParaRPr lang="de-DE" sz="2800" dirty="0"/>
          </a:p>
        </p:txBody>
      </p:sp>
      <p:sp>
        <p:nvSpPr>
          <p:cNvPr id="21" name="Textfeld 20"/>
          <p:cNvSpPr txBox="1"/>
          <p:nvPr/>
        </p:nvSpPr>
        <p:spPr>
          <a:xfrm>
            <a:off x="7929389" y="566124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endParaRPr lang="de-DE" sz="2800" dirty="0"/>
          </a:p>
        </p:txBody>
      </p:sp>
      <p:sp>
        <p:nvSpPr>
          <p:cNvPr id="22" name="Textfeld 21"/>
          <p:cNvSpPr txBox="1"/>
          <p:nvPr/>
        </p:nvSpPr>
        <p:spPr>
          <a:xfrm>
            <a:off x="7857381" y="386104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847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2" name="Picture 4" descr="http://view.stern.de/de/picture/2535505/sommer-blumenmakro-verblueht-sommerblumen-sommerwiese-strohblume-verblueht-9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0"/>
          <a:stretch/>
        </p:blipFill>
        <p:spPr bwMode="auto">
          <a:xfrm>
            <a:off x="-36512" y="-27384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2" y="-36849"/>
            <a:ext cx="9180512" cy="6858000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79512" y="385500"/>
            <a:ext cx="3984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Der Stressfaktoren-Index: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83968" y="404664"/>
            <a:ext cx="4995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Intensität der Belastung (1-100):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9512" y="6021288"/>
            <a:ext cx="5051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Kind verlässt das Elternhaus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9512" y="5661248"/>
            <a:ext cx="726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Gesundheitsprobleme eines Familienmitgliedes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07256" y="5301208"/>
            <a:ext cx="5341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Eigene Krankheit oder Behinderung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78970" y="4941168"/>
            <a:ext cx="3495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 eines Angehörigen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9512" y="4581128"/>
            <a:ext cx="2866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Eheliche Trennung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79512" y="4221088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Scheidung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79512" y="3861048"/>
            <a:ext cx="2859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 eines Partners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29389" y="602128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endParaRPr lang="de-DE" sz="2800" dirty="0"/>
          </a:p>
        </p:txBody>
      </p:sp>
      <p:sp>
        <p:nvSpPr>
          <p:cNvPr id="17" name="Textfeld 16"/>
          <p:cNvSpPr txBox="1"/>
          <p:nvPr/>
        </p:nvSpPr>
        <p:spPr>
          <a:xfrm>
            <a:off x="7884368" y="422108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 </a:t>
            </a:r>
            <a:endParaRPr lang="de-DE" sz="2800" dirty="0"/>
          </a:p>
        </p:txBody>
      </p:sp>
      <p:sp>
        <p:nvSpPr>
          <p:cNvPr id="18" name="Textfeld 17"/>
          <p:cNvSpPr txBox="1"/>
          <p:nvPr/>
        </p:nvSpPr>
        <p:spPr>
          <a:xfrm>
            <a:off x="7884368" y="458112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</a:t>
            </a:r>
            <a:endParaRPr lang="de-DE" sz="2800" dirty="0"/>
          </a:p>
        </p:txBody>
      </p:sp>
      <p:sp>
        <p:nvSpPr>
          <p:cNvPr id="19" name="Textfeld 18"/>
          <p:cNvSpPr txBox="1"/>
          <p:nvPr/>
        </p:nvSpPr>
        <p:spPr>
          <a:xfrm>
            <a:off x="7884368" y="494116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feld 19"/>
          <p:cNvSpPr txBox="1"/>
          <p:nvPr/>
        </p:nvSpPr>
        <p:spPr>
          <a:xfrm rot="10800000" flipV="1">
            <a:off x="7910785" y="5301208"/>
            <a:ext cx="693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 </a:t>
            </a:r>
            <a:endParaRPr lang="de-DE" sz="2800" dirty="0"/>
          </a:p>
        </p:txBody>
      </p:sp>
      <p:sp>
        <p:nvSpPr>
          <p:cNvPr id="21" name="Textfeld 20"/>
          <p:cNvSpPr txBox="1"/>
          <p:nvPr/>
        </p:nvSpPr>
        <p:spPr>
          <a:xfrm>
            <a:off x="7929389" y="566124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 </a:t>
            </a:r>
            <a:endParaRPr lang="de-DE" sz="2800" dirty="0"/>
          </a:p>
        </p:txBody>
      </p:sp>
      <p:sp>
        <p:nvSpPr>
          <p:cNvPr id="22" name="Textfeld 21"/>
          <p:cNvSpPr txBox="1"/>
          <p:nvPr/>
        </p:nvSpPr>
        <p:spPr>
          <a:xfrm>
            <a:off x="7733784" y="3848536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1337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2" name="Picture 4" descr="http://view.stern.de/de/picture/2535505/sommer-blumenmakro-verblueht-sommerblumen-sommerwiese-strohblume-verblueht-9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2"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-8694" y="2780928"/>
            <a:ext cx="1002264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7200" b="1" i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   Ich brauche Kraft,</a:t>
            </a:r>
          </a:p>
          <a:p>
            <a:pPr algn="l"/>
            <a:endParaRPr lang="de-DE" sz="7200" b="1" i="1" spc="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nstler Script" panose="030304020206070D0D06" pitchFamily="66" charset="0"/>
            </a:endParaRPr>
          </a:p>
          <a:p>
            <a:pPr algn="l"/>
            <a:endParaRPr lang="de-DE" sz="7200" b="1" i="1" spc="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nstler Script" panose="030304020206070D0D06" pitchFamily="66" charset="0"/>
            </a:endParaRPr>
          </a:p>
          <a:p>
            <a:pPr algn="l"/>
            <a:r>
              <a:rPr lang="de-DE" sz="7200" b="1" i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 um mein </a:t>
            </a:r>
          </a:p>
          <a:p>
            <a:pPr algn="l"/>
            <a:r>
              <a:rPr lang="de-DE" sz="7200" b="1" i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 Leben         zu meistern!</a:t>
            </a:r>
            <a:endParaRPr lang="de-DE" sz="7200" b="1" i="1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nstler Script" panose="030304020206070D0D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http://f.hikr.org/files/7756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4383" r="7398"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57733" y="2246832"/>
            <a:ext cx="8308685" cy="3139321"/>
          </a:xfrm>
          <a:prstGeom prst="rect">
            <a:avLst/>
          </a:prstGeom>
          <a:solidFill>
            <a:srgbClr val="7F7F7F">
              <a:alpha val="76078"/>
            </a:srgbClr>
          </a:solidFill>
        </p:spPr>
        <p:txBody>
          <a:bodyPr wrap="none" rtlCol="0">
            <a:spAutoFit/>
          </a:bodyPr>
          <a:lstStyle/>
          <a:p>
            <a:r>
              <a:rPr lang="de-DE" sz="66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Woher kommt </a:t>
            </a:r>
          </a:p>
          <a:p>
            <a:r>
              <a:rPr lang="de-DE" sz="66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die Kraft </a:t>
            </a:r>
          </a:p>
          <a:p>
            <a:r>
              <a:rPr lang="de-DE" sz="66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zum Leben</a:t>
            </a:r>
            <a:r>
              <a:rPr lang="de-DE" sz="6600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?</a:t>
            </a:r>
            <a:endParaRPr lang="de-AT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 descr="http://www.jesus.ch/sites/default/files/media/190636-Der-Himmel-der-Bibel-ist-dort-wo-Gott-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-101302" y="2244637"/>
            <a:ext cx="9264075" cy="1938992"/>
          </a:xfrm>
          <a:prstGeom prst="rect">
            <a:avLst/>
          </a:prstGeom>
          <a:solidFill>
            <a:srgbClr val="7F7F7F">
              <a:alpha val="67843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60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Aus dem Himmel,</a:t>
            </a:r>
          </a:p>
          <a:p>
            <a:pPr algn="ctr"/>
            <a:r>
              <a:rPr lang="de-DE" sz="60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von Gott </a:t>
            </a:r>
            <a:r>
              <a:rPr lang="de-DE" sz="6000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selbst</a:t>
            </a:r>
            <a:endParaRPr lang="de-AT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Picture 2" descr="http://www.jesus.ch/sites/default/files/media/190636-Der-Himmel-der-Bibel-ist-dort-wo-Gott-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4" y="-190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erf-medien.ch/images/content/head/pfingste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3885589" cy="2240690"/>
          </a:xfrm>
          <a:prstGeom prst="rect">
            <a:avLst/>
          </a:prstGeom>
          <a:ln>
            <a:noFill/>
          </a:ln>
          <a:effectLst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84172" y="2564904"/>
            <a:ext cx="808061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 aber der Heilige Geist auf euch gekommen ist, </a:t>
            </a:r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werdet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 </a:t>
            </a:r>
            <a:r>
              <a:rPr lang="de-DE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ggadocio" panose="04030B070D0B02020403" pitchFamily="82" charset="0"/>
              </a:rPr>
              <a:t>Kraft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empfangen! 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 1:8)</a:t>
            </a:r>
          </a:p>
          <a:p>
            <a:pPr algn="ctr"/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420688"/>
            <a:ext cx="2462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u="sng" dirty="0" smtClean="0"/>
              <a:t>PFINGSTEN:</a:t>
            </a:r>
            <a:endParaRPr lang="de-DE" sz="3600" b="1" u="sng" dirty="0"/>
          </a:p>
        </p:txBody>
      </p:sp>
    </p:spTree>
    <p:extLst>
      <p:ext uri="{BB962C8B-B14F-4D97-AF65-F5344CB8AC3E}">
        <p14:creationId xmlns:p14="http://schemas.microsoft.com/office/powerpoint/2010/main" val="34386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1315</Words>
  <Application>Microsoft Office PowerPoint</Application>
  <PresentationFormat>Bildschirmpräsentation (4:3)</PresentationFormat>
  <Paragraphs>260</Paragraphs>
  <Slides>25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ALS Script</vt:lpstr>
      <vt:lpstr>AR BERKLEY</vt:lpstr>
      <vt:lpstr>Aramis</vt:lpstr>
      <vt:lpstr>Arial</vt:lpstr>
      <vt:lpstr>Braggadocio</vt:lpstr>
      <vt:lpstr>Calibri</vt:lpstr>
      <vt:lpstr>Kunstler Script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1.  Der Geist wirkt wie ein Defibrillator: Die Kraft,  die zum  Leben  erweckt</vt:lpstr>
      <vt:lpstr>Die Kraft,  die zum Leben erweckt</vt:lpstr>
      <vt:lpstr>Die Kraft,  die zum Leben erweckt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Kraft  zum  Leben</dc:title>
  <dc:creator>Reh Andreas</dc:creator>
  <cp:lastModifiedBy>Andreas</cp:lastModifiedBy>
  <cp:revision>55</cp:revision>
  <dcterms:created xsi:type="dcterms:W3CDTF">2015-06-02T07:56:49Z</dcterms:created>
  <dcterms:modified xsi:type="dcterms:W3CDTF">2015-10-18T08:58:39Z</dcterms:modified>
</cp:coreProperties>
</file>